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319" r:id="rId5"/>
    <p:sldId id="320" r:id="rId6"/>
    <p:sldId id="321" r:id="rId7"/>
    <p:sldId id="322" r:id="rId8"/>
    <p:sldId id="297" r:id="rId9"/>
    <p:sldId id="283" r:id="rId10"/>
    <p:sldId id="285" r:id="rId11"/>
    <p:sldId id="286" r:id="rId12"/>
    <p:sldId id="287" r:id="rId13"/>
    <p:sldId id="303" r:id="rId14"/>
    <p:sldId id="290" r:id="rId15"/>
    <p:sldId id="298" r:id="rId16"/>
    <p:sldId id="299" r:id="rId17"/>
    <p:sldId id="300" r:id="rId18"/>
    <p:sldId id="291" r:id="rId19"/>
    <p:sldId id="293" r:id="rId20"/>
    <p:sldId id="292" r:id="rId21"/>
    <p:sldId id="294" r:id="rId22"/>
    <p:sldId id="296" r:id="rId23"/>
    <p:sldId id="302" r:id="rId24"/>
    <p:sldId id="295" r:id="rId25"/>
    <p:sldId id="305" r:id="rId26"/>
    <p:sldId id="304" r:id="rId27"/>
    <p:sldId id="306" r:id="rId28"/>
    <p:sldId id="307" r:id="rId29"/>
    <p:sldId id="308" r:id="rId30"/>
    <p:sldId id="309" r:id="rId31"/>
    <p:sldId id="310" r:id="rId32"/>
    <p:sldId id="311" r:id="rId33"/>
    <p:sldId id="301" r:id="rId34"/>
    <p:sldId id="284" r:id="rId35"/>
    <p:sldId id="312" r:id="rId36"/>
    <p:sldId id="313" r:id="rId37"/>
    <p:sldId id="314" r:id="rId38"/>
    <p:sldId id="315" r:id="rId39"/>
    <p:sldId id="316" r:id="rId40"/>
    <p:sldId id="282" r:id="rId41"/>
    <p:sldId id="317" r:id="rId42"/>
    <p:sldId id="275" r:id="rId43"/>
    <p:sldId id="257" r:id="rId44"/>
    <p:sldId id="274" r:id="rId45"/>
    <p:sldId id="26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8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7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6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92BC-6A17-4FB7-9DDF-64B814B9D93D}" type="datetimeFigureOut">
              <a:rPr lang="ko-KR" altLang="en-US" smtClean="0"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5A5E-91F8-4A9A-ABEE-4D63C5BA2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OTIS-GIT/turtlebot3.gi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vimeo.com/142622935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turtlebot3.robotis.com/en/latest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01208"/>
            <a:ext cx="6400800" cy="8416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Autonomous Driving</a:t>
            </a:r>
            <a:b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Opened Project</a:t>
            </a:r>
            <a:endParaRPr lang="ko-KR" altLang="en-US" dirty="0">
              <a:solidFill>
                <a:schemeClr val="tx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pic>
        <p:nvPicPr>
          <p:cNvPr id="1026" name="Picture 2" descr="C:\Users\Nakasian\Desktop\ezgif-2-04e7b8a3c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88" y="548680"/>
            <a:ext cx="5123208" cy="43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237312"/>
            <a:ext cx="23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 </a:t>
            </a:r>
            <a:r>
              <a:rPr lang="en-US" altLang="ko-KR" dirty="0" err="1" smtClean="0"/>
              <a:t>Ryuwoon</a:t>
            </a:r>
            <a:r>
              <a:rPr lang="en-US" altLang="ko-KR" dirty="0" smtClean="0"/>
              <a:t> Jung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9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값을 </a:t>
            </a:r>
            <a:r>
              <a:rPr lang="ko-KR" altLang="en-US" dirty="0" err="1" smtClean="0">
                <a:solidFill>
                  <a:schemeClr val="tx1"/>
                </a:solidFill>
              </a:rPr>
              <a:t>선속도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</a:rPr>
              <a:t>각속도로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변환하는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102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07704" y="3717032"/>
            <a:ext cx="2952328" cy="302433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Node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08440" y="4149080"/>
            <a:ext cx="2592288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키보드 값을 </a:t>
            </a:r>
            <a:r>
              <a:rPr lang="ko-KR" altLang="en-US" dirty="0" smtClean="0">
                <a:solidFill>
                  <a:schemeClr val="tx1"/>
                </a:solidFill>
              </a:rPr>
              <a:t>받는 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08440" y="5589240"/>
            <a:ext cx="2592288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값을 </a:t>
            </a:r>
            <a:r>
              <a:rPr lang="ko-KR" altLang="en-US" dirty="0" err="1">
                <a:solidFill>
                  <a:schemeClr val="tx1"/>
                </a:solidFill>
              </a:rPr>
              <a:t>선속도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각속도로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변환하는 아이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5568" y="4149080"/>
            <a:ext cx="1226989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키보드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474407" y="4581127"/>
            <a:ext cx="5053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410362" y="5085184"/>
            <a:ext cx="0" cy="445264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826615" y="6021288"/>
            <a:ext cx="4320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596336" y="5589240"/>
            <a:ext cx="124463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4088" y="5589240"/>
            <a:ext cx="1440160" cy="864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보여주는 </a:t>
            </a:r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6999738" y="6021288"/>
            <a:ext cx="435789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220072" y="3717032"/>
            <a:ext cx="1779666" cy="3024336"/>
          </a:xfrm>
          <a:prstGeom prst="roundRect">
            <a:avLst>
              <a:gd name="adj" fmla="val 292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85332" y="306896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57004" y="306896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1916831"/>
            <a:ext cx="7560839" cy="1152130"/>
            <a:chOff x="899592" y="1916831"/>
            <a:chExt cx="7560839" cy="1152130"/>
          </a:xfrm>
        </p:grpSpPr>
        <p:sp>
          <p:nvSpPr>
            <p:cNvPr id="42" name="직사각형 41"/>
            <p:cNvSpPr/>
            <p:nvPr/>
          </p:nvSpPr>
          <p:spPr>
            <a:xfrm>
              <a:off x="899592" y="1916832"/>
              <a:ext cx="378709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</a:t>
              </a:r>
              <a:r>
                <a:rPr lang="en-US" altLang="ko-KR" sz="3200" b="1" dirty="0" err="1" smtClean="0">
                  <a:solidFill>
                    <a:schemeClr val="tx1"/>
                  </a:solidFill>
                </a:rPr>
                <a:t>key_to_vel</a:t>
              </a:r>
              <a:r>
                <a:rPr lang="en-US" altLang="ko-KR" sz="3200" b="1" dirty="0" smtClean="0">
                  <a:solidFill>
                    <a:schemeClr val="tx1"/>
                  </a:solidFill>
                </a:rPr>
                <a:t>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14557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611938" y="1916831"/>
              <a:ext cx="3848493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/>
                  </a:solidFill>
                </a:rPr>
                <a:t>“viewer” </a:t>
              </a:r>
              <a:r>
                <a:rPr lang="en-US" altLang="ko-KR" sz="3200" dirty="0" smtClean="0">
                  <a:solidFill>
                    <a:schemeClr val="tx1"/>
                  </a:solidFill>
                </a:rPr>
                <a:t>Node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5993082" y="2672916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9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83716" y="5606491"/>
            <a:ext cx="1129922" cy="792088"/>
            <a:chOff x="4483716" y="5606491"/>
            <a:chExt cx="1129922" cy="792088"/>
          </a:xfrm>
        </p:grpSpPr>
        <p:sp>
          <p:nvSpPr>
            <p:cNvPr id="32" name="직사각형 31"/>
            <p:cNvSpPr/>
            <p:nvPr/>
          </p:nvSpPr>
          <p:spPr>
            <a:xfrm>
              <a:off x="4483716" y="5606491"/>
              <a:ext cx="112992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29727" y="5768539"/>
              <a:ext cx="875377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</a:rPr>
                <a:t>선속도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</a:rPr>
                <a:t>각속</a:t>
              </a:r>
              <a:r>
                <a:rPr lang="ko-KR" altLang="en-US" b="1" dirty="0">
                  <a:solidFill>
                    <a:schemeClr val="tx1"/>
                  </a:solidFill>
                </a:rPr>
                <a:t>도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pic>
        <p:nvPicPr>
          <p:cNvPr id="26" name="Picture 2" descr="turtle ros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 bwMode="auto">
          <a:xfrm>
            <a:off x="6753709" y="2924174"/>
            <a:ext cx="2182943" cy="21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방향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71708"/>
            <a:ext cx="2395194" cy="164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 설명선 55"/>
          <p:cNvSpPr/>
          <p:nvPr/>
        </p:nvSpPr>
        <p:spPr>
          <a:xfrm>
            <a:off x="545012" y="4444912"/>
            <a:ext cx="2840625" cy="509139"/>
          </a:xfrm>
          <a:prstGeom prst="wedgeRectCallout">
            <a:avLst>
              <a:gd name="adj1" fmla="val -22410"/>
              <a:gd name="adj2" fmla="val 1412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이런 애들로 </a:t>
            </a:r>
            <a:r>
              <a:rPr lang="ko-KR" altLang="en-US" dirty="0" err="1" smtClean="0">
                <a:solidFill>
                  <a:schemeClr val="tx1"/>
                </a:solidFill>
              </a:rPr>
              <a:t>보낼께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707905" y="6021288"/>
            <a:ext cx="2952327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83716" y="5606491"/>
            <a:ext cx="112992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29727" y="5768539"/>
            <a:ext cx="875377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선속도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각속</a:t>
            </a:r>
            <a:r>
              <a:rPr lang="ko-KR" altLang="en-US" b="1" dirty="0">
                <a:solidFill>
                  <a:schemeClr val="tx1"/>
                </a:solidFill>
              </a:rPr>
              <a:t>도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028820" y="4514817"/>
            <a:ext cx="1888064" cy="950121"/>
            <a:chOff x="4028820" y="4514817"/>
            <a:chExt cx="1888064" cy="950121"/>
          </a:xfrm>
        </p:grpSpPr>
        <p:sp>
          <p:nvSpPr>
            <p:cNvPr id="51" name="TextBox 50"/>
            <p:cNvSpPr txBox="1"/>
            <p:nvPr/>
          </p:nvSpPr>
          <p:spPr>
            <a:xfrm rot="18900000">
              <a:off x="4028820" y="509560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rot="1522660">
              <a:off x="4898657" y="493101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r>
                <a:rPr lang="en-US" altLang="ko-KR" dirty="0" smtClean="0"/>
                <a:t>ouble?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 rot="20932113">
              <a:off x="4241774" y="451481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bool?</a:t>
              </a:r>
              <a:endParaRPr lang="ko-KR" altLang="en-US" dirty="0"/>
            </a:p>
          </p:txBody>
        </p:sp>
      </p:grpSp>
      <p:sp>
        <p:nvSpPr>
          <p:cNvPr id="55" name="사각형 설명선 54"/>
          <p:cNvSpPr/>
          <p:nvPr/>
        </p:nvSpPr>
        <p:spPr>
          <a:xfrm>
            <a:off x="6161966" y="4444911"/>
            <a:ext cx="2549348" cy="509139"/>
          </a:xfrm>
          <a:prstGeom prst="wedgeRectCallout">
            <a:avLst>
              <a:gd name="adj1" fmla="val 20867"/>
              <a:gd name="adj2" fmla="val 1346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 너 어떻게 보낼래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59" name="직사각형 58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0" name="왼쪽 중괄호 5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Message &amp; </a:t>
            </a:r>
            <a:r>
              <a:rPr lang="en-US" altLang="ko-KR" dirty="0" smtClean="0"/>
              <a:t>ROS Topic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6570507" y="4462537"/>
            <a:ext cx="2549348" cy="759633"/>
          </a:xfrm>
          <a:prstGeom prst="wedgeRectCallout">
            <a:avLst>
              <a:gd name="adj1" fmla="val 14783"/>
              <a:gd name="adj2" fmla="val 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야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err="1" smtClean="0">
                <a:solidFill>
                  <a:schemeClr val="tx1"/>
                </a:solidFill>
              </a:rPr>
              <a:t>보내봐봐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363812" y="4149080"/>
            <a:ext cx="2924384" cy="1014574"/>
          </a:xfrm>
          <a:prstGeom prst="wedgeRectCallout">
            <a:avLst>
              <a:gd name="adj1" fmla="val -21293"/>
              <a:gd name="adj2" fmla="val 722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“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</a:t>
            </a:r>
            <a:r>
              <a:rPr lang="en-US" altLang="ko-KR" dirty="0" smtClean="0">
                <a:solidFill>
                  <a:schemeClr val="tx1"/>
                </a:solidFill>
              </a:rPr>
              <a:t>” </a:t>
            </a:r>
            <a:r>
              <a:rPr lang="ko-KR" altLang="en-US" dirty="0" smtClean="0">
                <a:solidFill>
                  <a:schemeClr val="tx1"/>
                </a:solidFill>
              </a:rPr>
              <a:t>에 보내 </a:t>
            </a:r>
            <a:r>
              <a:rPr lang="ko-KR" altLang="en-US" dirty="0" err="1" smtClean="0">
                <a:solidFill>
                  <a:schemeClr val="tx1"/>
                </a:solidFill>
              </a:rPr>
              <a:t>놓을께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너가</a:t>
            </a:r>
            <a:r>
              <a:rPr lang="ko-KR" altLang="en-US" dirty="0" smtClean="0">
                <a:solidFill>
                  <a:schemeClr val="tx1"/>
                </a:solidFill>
              </a:rPr>
              <a:t> 받아가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 설명선 47"/>
          <p:cNvSpPr/>
          <p:nvPr/>
        </p:nvSpPr>
        <p:spPr>
          <a:xfrm>
            <a:off x="6570507" y="3416956"/>
            <a:ext cx="2549348" cy="759633"/>
          </a:xfrm>
          <a:prstGeom prst="wedgeRectCallout">
            <a:avLst>
              <a:gd name="adj1" fmla="val 18844"/>
              <a:gd name="adj2" fmla="val 677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어</a:t>
            </a:r>
            <a:r>
              <a:rPr lang="en-US" altLang="ko-KR" dirty="0" smtClean="0">
                <a:solidFill>
                  <a:schemeClr val="tx1"/>
                </a:solidFill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</a:rPr>
              <a:t>받았다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7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 animBg="1"/>
      <p:bldP spid="34" grpId="1" animBg="1"/>
      <p:bldP spid="12" grpId="0" animBg="1"/>
      <p:bldP spid="48" grpId="0" animBg="1"/>
      <p:bldP spid="4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ician han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71264"/>
            <a:ext cx="8868221" cy="48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73423" y="4365105"/>
            <a:ext cx="3188536" cy="1537804"/>
            <a:chOff x="-1408994" y="2993804"/>
            <a:chExt cx="3888431" cy="1875357"/>
          </a:xfrm>
        </p:grpSpPr>
        <p:sp>
          <p:nvSpPr>
            <p:cNvPr id="4" name="직사각형 3"/>
            <p:cNvSpPr/>
            <p:nvPr/>
          </p:nvSpPr>
          <p:spPr>
            <a:xfrm>
              <a:off x="-1408994" y="2993804"/>
              <a:ext cx="3888431" cy="1875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1408994" y="3157387"/>
              <a:ext cx="3809144" cy="1597253"/>
              <a:chOff x="320675" y="2416684"/>
              <a:chExt cx="7328155" cy="3072848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320675" y="4581128"/>
                <a:ext cx="2952328" cy="870677"/>
              </a:xfrm>
              <a:prstGeom prst="roundRect">
                <a:avLst>
                  <a:gd name="adj" fmla="val 405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869164" y="4581127"/>
                <a:ext cx="1779666" cy="908405"/>
              </a:xfrm>
              <a:prstGeom prst="roundRect">
                <a:avLst>
                  <a:gd name="adj" fmla="val 43514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46913" y="4581128"/>
                <a:ext cx="2941283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accent2"/>
                    </a:solidFill>
                  </a:rPr>
                  <a:t>key_to_vel.cpp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869163" y="4584420"/>
                <a:ext cx="1762448" cy="8640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accent2"/>
                    </a:solidFill>
                  </a:rPr>
                  <a:t>viewer.cpp</a:t>
                </a:r>
                <a:endParaRPr lang="ko-KR" altLang="en-US" sz="7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252158" y="2416684"/>
                <a:ext cx="2066626" cy="2618646"/>
                <a:chOff x="3252158" y="2426065"/>
                <a:chExt cx="2066626" cy="26186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3616099" y="2818769"/>
                  <a:ext cx="1577002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3463682" y="2426065"/>
                  <a:ext cx="1855102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“/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k_v_vel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”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그룹 47"/>
                <p:cNvGrpSpPr/>
                <p:nvPr/>
              </p:nvGrpSpPr>
              <p:grpSpPr>
                <a:xfrm>
                  <a:off x="3760115" y="2891648"/>
                  <a:ext cx="1160746" cy="722083"/>
                  <a:chOff x="2627784" y="3427764"/>
                  <a:chExt cx="1160746" cy="722083"/>
                </a:xfrm>
              </p:grpSpPr>
              <p:sp>
                <p:nvSpPr>
                  <p:cNvPr id="54" name="왼쪽 중괄호 53"/>
                  <p:cNvSpPr/>
                  <p:nvPr/>
                </p:nvSpPr>
                <p:spPr>
                  <a:xfrm>
                    <a:off x="2627784" y="3554931"/>
                    <a:ext cx="216023" cy="391998"/>
                  </a:xfrm>
                  <a:prstGeom prst="leftBrac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00"/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843808" y="3427764"/>
                    <a:ext cx="944722" cy="7220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700" dirty="0" smtClean="0"/>
                      <a:t>1.012</a:t>
                    </a:r>
                  </a:p>
                  <a:p>
                    <a:r>
                      <a:rPr lang="en-US" altLang="ko-KR" sz="700" dirty="0" smtClean="0"/>
                      <a:t>2.451</a:t>
                    </a:r>
                    <a:endParaRPr lang="ko-KR" altLang="en-US" sz="700" dirty="0"/>
                  </a:p>
                </p:txBody>
              </p:sp>
            </p:grpSp>
            <p:sp>
              <p:nvSpPr>
                <p:cNvPr id="49" name="자유형 48"/>
                <p:cNvSpPr/>
                <p:nvPr/>
              </p:nvSpPr>
              <p:spPr>
                <a:xfrm>
                  <a:off x="3252158" y="3717033"/>
                  <a:ext cx="983412" cy="1327678"/>
                </a:xfrm>
                <a:custGeom>
                  <a:avLst/>
                  <a:gdLst>
                    <a:gd name="connsiteX0" fmla="*/ 0 w 983412"/>
                    <a:gd name="connsiteY0" fmla="*/ 2881223 h 2881666"/>
                    <a:gd name="connsiteX1" fmla="*/ 621102 w 983412"/>
                    <a:gd name="connsiteY1" fmla="*/ 2406770 h 2881666"/>
                    <a:gd name="connsiteX2" fmla="*/ 983412 w 983412"/>
                    <a:gd name="connsiteY2" fmla="*/ 0 h 2881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3412" h="2881666">
                      <a:moveTo>
                        <a:pt x="0" y="2881223"/>
                      </a:moveTo>
                      <a:cubicBezTo>
                        <a:pt x="228600" y="2884098"/>
                        <a:pt x="457200" y="2886974"/>
                        <a:pt x="621102" y="2406770"/>
                      </a:cubicBezTo>
                      <a:cubicBezTo>
                        <a:pt x="785004" y="1926566"/>
                        <a:pt x="884208" y="963283"/>
                        <a:pt x="983412" y="0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610084" y="2416684"/>
                <a:ext cx="2710479" cy="1184793"/>
                <a:chOff x="3860027" y="2780928"/>
                <a:chExt cx="2710479" cy="1184793"/>
              </a:xfrm>
            </p:grpSpPr>
            <p:sp>
              <p:nvSpPr>
                <p:cNvPr id="60" name="직사각형 59"/>
                <p:cNvSpPr/>
                <p:nvPr/>
              </p:nvSpPr>
              <p:spPr>
                <a:xfrm>
                  <a:off x="4258043" y="3325528"/>
                  <a:ext cx="2312463" cy="44629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vel_linear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 smtClean="0">
                      <a:solidFill>
                        <a:schemeClr val="tx1"/>
                      </a:solidFill>
                    </a:rPr>
                    <a:t>double</a:t>
                  </a:r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700" b="1" dirty="0" err="1" smtClean="0">
                      <a:solidFill>
                        <a:schemeClr val="tx1"/>
                      </a:solidFill>
                    </a:rPr>
                    <a:t>vel_angular</a:t>
                  </a:r>
                  <a:endParaRPr lang="en-US" altLang="ko-KR" sz="70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왼쪽 중괄호 60"/>
                <p:cNvSpPr/>
                <p:nvPr/>
              </p:nvSpPr>
              <p:spPr>
                <a:xfrm>
                  <a:off x="3945676" y="3352675"/>
                  <a:ext cx="216023" cy="391998"/>
                </a:xfrm>
                <a:prstGeom prst="leftBrac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58042" y="2780928"/>
                  <a:ext cx="1492194" cy="2127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vel.msg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860027" y="3173633"/>
                  <a:ext cx="2664295" cy="7920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/>
                </a:p>
              </p:txBody>
            </p:sp>
          </p:grpSp>
          <p:sp>
            <p:nvSpPr>
              <p:cNvPr id="64" name="자유형 63"/>
              <p:cNvSpPr/>
              <p:nvPr/>
            </p:nvSpPr>
            <p:spPr>
              <a:xfrm>
                <a:off x="4649637" y="3708603"/>
                <a:ext cx="1086929" cy="1376579"/>
              </a:xfrm>
              <a:custGeom>
                <a:avLst/>
                <a:gdLst>
                  <a:gd name="connsiteX0" fmla="*/ 0 w 1086928"/>
                  <a:gd name="connsiteY0" fmla="*/ 0 h 2410258"/>
                  <a:gd name="connsiteX1" fmla="*/ 319177 w 1086928"/>
                  <a:gd name="connsiteY1" fmla="*/ 2027207 h 2410258"/>
                  <a:gd name="connsiteX2" fmla="*/ 1086928 w 1086928"/>
                  <a:gd name="connsiteY2" fmla="*/ 2406770 h 241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6928" h="2410258">
                    <a:moveTo>
                      <a:pt x="0" y="0"/>
                    </a:moveTo>
                    <a:cubicBezTo>
                      <a:pt x="69011" y="813039"/>
                      <a:pt x="138022" y="1626079"/>
                      <a:pt x="319177" y="2027207"/>
                    </a:cubicBezTo>
                    <a:cubicBezTo>
                      <a:pt x="500332" y="2428335"/>
                      <a:pt x="793630" y="2417552"/>
                      <a:pt x="1086928" y="240677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6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전체적인 관리는 누가 하나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30599" y="6010381"/>
            <a:ext cx="2143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ROSCORE</a:t>
            </a:r>
            <a:endParaRPr lang="ko-KR" altLang="en-US" sz="3200" b="1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050" name="Picture 2" descr="magicia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5" y="1628800"/>
            <a:ext cx="3475358" cy="437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ROSCORE </a:t>
            </a:r>
            <a:r>
              <a:rPr lang="ko-KR" altLang="en-US" dirty="0" smtClean="0"/>
              <a:t>여기서 보셨지요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turtlesim_node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turtle_teleop_key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23528" y="4005064"/>
            <a:ext cx="6632033" cy="720080"/>
            <a:chOff x="323528" y="4005064"/>
            <a:chExt cx="6632033" cy="720080"/>
          </a:xfrm>
        </p:grpSpPr>
        <p:sp>
          <p:nvSpPr>
            <p:cNvPr id="4" name="직사각형 3"/>
            <p:cNvSpPr/>
            <p:nvPr/>
          </p:nvSpPr>
          <p:spPr>
            <a:xfrm>
              <a:off x="323528" y="4005064"/>
              <a:ext cx="383535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4269619" y="4365104"/>
              <a:ext cx="9361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05723" y="4180438"/>
              <a:ext cx="174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ROSCORE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실행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4941168"/>
            <a:ext cx="8748464" cy="1512168"/>
            <a:chOff x="323528" y="4005064"/>
            <a:chExt cx="8748464" cy="1512168"/>
          </a:xfrm>
        </p:grpSpPr>
        <p:sp>
          <p:nvSpPr>
            <p:cNvPr id="14" name="직사각형 13"/>
            <p:cNvSpPr/>
            <p:nvPr/>
          </p:nvSpPr>
          <p:spPr>
            <a:xfrm>
              <a:off x="323528" y="4005064"/>
              <a:ext cx="7344816" cy="15121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40352" y="4576482"/>
              <a:ext cx="133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Node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실행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46105"/>
            <a:ext cx="4454746" cy="4616648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key_to_vel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advertise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&lt;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&gt;(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C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while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ok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())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en-US" altLang="ko-KR" sz="1200" b="0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1.012;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2.451;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vel_pub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publish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spinOnce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loop_rate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sleep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}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ROS Node </a:t>
            </a:r>
            <a:r>
              <a:rPr lang="ko-KR" altLang="en-US" dirty="0" smtClean="0"/>
              <a:t>의 소스 코드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3" cy="159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key_to_vel.cpp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71800" y="2475349"/>
            <a:ext cx="5828428" cy="576063"/>
            <a:chOff x="2771800" y="2475349"/>
            <a:chExt cx="582842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771800" y="2763380"/>
              <a:ext cx="3049400" cy="288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970676" y="3051412"/>
            <a:ext cx="3629552" cy="576063"/>
            <a:chOff x="4970676" y="3051412"/>
            <a:chExt cx="3629552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4970676" y="3339443"/>
              <a:ext cx="850523" cy="895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2486719" y="4021619"/>
            <a:ext cx="6477768" cy="775533"/>
            <a:chOff x="2486719" y="4021619"/>
            <a:chExt cx="6477768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6" y="4021619"/>
              <a:ext cx="3108521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으로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400" b="1" dirty="0" smtClean="0">
                  <a:solidFill>
                    <a:schemeClr val="tx1"/>
                  </a:solidFill>
                </a:rPr>
              </a:br>
              <a:r>
                <a:rPr lang="ko-KR" altLang="en-US" sz="2400" b="1" dirty="0" smtClean="0">
                  <a:solidFill>
                    <a:schemeClr val="tx1"/>
                  </a:solidFill>
                </a:rPr>
                <a:t>보낼 값 지정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키보드로 받으면 됨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2486719" y="4309650"/>
              <a:ext cx="3334482" cy="4875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2195736" y="5373216"/>
            <a:ext cx="6404493" cy="1152659"/>
            <a:chOff x="2195736" y="4531302"/>
            <a:chExt cx="6404493" cy="1152659"/>
          </a:xfrm>
        </p:grpSpPr>
        <p:sp>
          <p:nvSpPr>
            <p:cNvPr id="58" name="직사각형 57"/>
            <p:cNvSpPr/>
            <p:nvPr/>
          </p:nvSpPr>
          <p:spPr>
            <a:xfrm>
              <a:off x="5855967" y="4908428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H="1" flipV="1">
              <a:off x="2195736" y="4531302"/>
              <a:ext cx="3528393" cy="764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1986680"/>
            <a:ext cx="5139227" cy="2923877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"ros/ros.h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" 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#include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vel.msg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/</a:t>
            </a:r>
            <a:r>
              <a:rPr kumimoji="1" lang="en-US" altLang="ko-KR" sz="1200" dirty="0" err="1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3999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.h</a:t>
            </a:r>
            <a:r>
              <a:rPr kumimoji="1" lang="ko-KR" altLang="ko-KR" sz="1200" dirty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803999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endParaRPr kumimoji="1" lang="en-US" altLang="ko-KR" sz="1200" dirty="0" smtClean="0">
              <a:solidFill>
                <a:srgbClr val="803999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main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char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**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init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argv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NodeHandle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Subscriber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vel_sub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subscribe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408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1000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effectLst/>
                <a:latin typeface="Arial Unicode MS" pitchFamily="50" charset="-127"/>
                <a:ea typeface="courier"/>
                <a:cs typeface="굴림" pitchFamily="50" charset="-127"/>
              </a:rPr>
              <a:t>callbackfunc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ros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pin();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0000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return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80C0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0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void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const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::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{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ROS_INFO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heard: 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[%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%f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]"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vel_linear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-&gt;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}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576063"/>
            <a:chOff x="2014306" y="1901246"/>
            <a:chExt cx="7129694" cy="576063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798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1760" y="2475349"/>
            <a:ext cx="6188468" cy="576063"/>
            <a:chOff x="2411760" y="2475349"/>
            <a:chExt cx="6188468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2411760" y="2763380"/>
              <a:ext cx="3409440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078688" y="3051412"/>
            <a:ext cx="3885800" cy="576063"/>
            <a:chOff x="5078688" y="3051412"/>
            <a:chExt cx="3885800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5078688" y="3339443"/>
              <a:ext cx="7425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165634"/>
            <a:ext cx="3283226" cy="775533"/>
            <a:chOff x="5317003" y="4165634"/>
            <a:chExt cx="3283226" cy="775533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165634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</a:p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그림으로 출력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>
              <a:off x="5317003" y="4481393"/>
              <a:ext cx="407125" cy="7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으로 짜고 싶으신 분은 이하 링크 참조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</a:t>
            </a:r>
            <a:r>
              <a:rPr lang="en-US" altLang="ko-KR" dirty="0"/>
              <a:t>://wiki.ros.org/ROS/Tutorials/WritingPublisherSubscriber%28python%29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TB3 </a:t>
            </a:r>
            <a:r>
              <a:rPr lang="ko-KR" altLang="en-US" dirty="0" smtClean="0"/>
              <a:t>자율주행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기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2017/03/29 –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첫 모임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내용 전달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인사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배정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2017/04/05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조립 및 간단 구동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2017/04/12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TURTLEBOT3 </a:t>
            </a:r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SLAM &amp; Navigation </a:t>
            </a:r>
            <a:r>
              <a:rPr lang="ko-KR" altLang="en-US" sz="2400" dirty="0" smtClean="0">
                <a:solidFill>
                  <a:schemeClr val="bg1">
                    <a:lumMod val="85000"/>
                  </a:schemeClr>
                </a:solidFill>
              </a:rPr>
              <a:t>예제 체험</a:t>
            </a:r>
            <a:endParaRPr lang="en-US" altLang="ko-KR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2400" dirty="0"/>
              <a:t>2017/04/19 </a:t>
            </a:r>
            <a:r>
              <a:rPr lang="en-US" altLang="ko-KR" sz="2400" dirty="0" smtClean="0"/>
              <a:t>– </a:t>
            </a:r>
            <a:r>
              <a:rPr lang="en-US" altLang="ko-KR" sz="2400" dirty="0"/>
              <a:t>TURTLEBOT3 </a:t>
            </a:r>
            <a:r>
              <a:rPr lang="en-US" altLang="ko-KR" sz="2400" dirty="0" smtClean="0"/>
              <a:t>Lane Following @ DT </a:t>
            </a:r>
            <a:r>
              <a:rPr lang="ko-KR" altLang="en-US" sz="2400" dirty="0" smtClean="0"/>
              <a:t>예제 체험</a:t>
            </a:r>
            <a:endParaRPr lang="en-US" altLang="ko-KR" sz="2400" dirty="0" smtClean="0"/>
          </a:p>
          <a:p>
            <a:r>
              <a:rPr lang="en-US" altLang="ko-KR" sz="2400" dirty="0"/>
              <a:t>2017/04/26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각 예제 추가 체험 예비일 </a:t>
            </a:r>
            <a:endParaRPr lang="en-US" altLang="ko-KR" sz="2400" dirty="0" smtClean="0"/>
          </a:p>
          <a:p>
            <a:r>
              <a:rPr lang="en-US" altLang="ko-KR" sz="2400" dirty="0"/>
              <a:t>2017/05/03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아이디어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연구 스케줄 발표회</a:t>
            </a:r>
            <a:endParaRPr lang="en-US" altLang="ko-KR" sz="2400" dirty="0" smtClean="0"/>
          </a:p>
          <a:p>
            <a:r>
              <a:rPr lang="en-US" altLang="ko-KR" sz="2400" dirty="0"/>
              <a:t>2017/05/10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맵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r>
              <a:rPr lang="en-US" altLang="ko-KR" sz="2400" dirty="0"/>
              <a:t>2017/05/17 </a:t>
            </a:r>
            <a:r>
              <a:rPr lang="en-US" altLang="ko-KR" sz="2400" dirty="0" smtClean="0"/>
              <a:t>~ 06/07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 </a:t>
            </a:r>
            <a:r>
              <a:rPr lang="en-US" altLang="ko-KR" sz="2400" b="1" dirty="0" smtClean="0"/>
              <a:t>*</a:t>
            </a:r>
            <a:r>
              <a:rPr lang="ko-KR" altLang="en-US" sz="2400" b="1" dirty="0"/>
              <a:t> 조별 </a:t>
            </a:r>
            <a:r>
              <a:rPr lang="ko-KR" altLang="en-US" sz="2400" b="1" dirty="0" smtClean="0"/>
              <a:t>연구</a:t>
            </a:r>
            <a:endParaRPr lang="en-US" altLang="ko-KR" sz="2400" b="1" dirty="0"/>
          </a:p>
          <a:p>
            <a:r>
              <a:rPr lang="en-US" altLang="ko-KR" sz="2400" dirty="0"/>
              <a:t>2017/06/14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조별 연구 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2017/06/21 </a:t>
            </a:r>
            <a:r>
              <a:rPr lang="en-US" altLang="ko-KR" sz="2400" dirty="0" smtClean="0"/>
              <a:t>– 5</a:t>
            </a:r>
            <a:r>
              <a:rPr lang="ko-KR" altLang="en-US" sz="2400" dirty="0" err="1" smtClean="0"/>
              <a:t>명팀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론칭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/>
              <a:t>조립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역할 조율 및 인계 회의</a:t>
            </a:r>
            <a:endParaRPr lang="en-US" altLang="ko-KR" sz="2400" dirty="0" smtClean="0"/>
          </a:p>
          <a:p>
            <a:r>
              <a:rPr lang="en-US" altLang="ko-KR" sz="2400" dirty="0"/>
              <a:t>2017/06/28 </a:t>
            </a:r>
            <a:r>
              <a:rPr lang="en-US" altLang="ko-KR" sz="2400" dirty="0" smtClean="0"/>
              <a:t>~ 07/30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 </a:t>
            </a:r>
            <a:r>
              <a:rPr lang="en-US" altLang="ko-KR" sz="2400" dirty="0" smtClean="0"/>
              <a:t>– </a:t>
            </a:r>
            <a:r>
              <a:rPr lang="ko-KR" altLang="en-US" sz="2400" b="1" dirty="0" err="1" smtClean="0"/>
              <a:t>팀별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연구</a:t>
            </a:r>
            <a:endParaRPr lang="en-US" altLang="ko-KR" sz="2400" b="1" dirty="0" smtClean="0"/>
          </a:p>
          <a:p>
            <a:r>
              <a:rPr lang="en-US" altLang="ko-KR" sz="2400" dirty="0"/>
              <a:t>2017/08/02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팀대항</a:t>
            </a:r>
            <a:r>
              <a:rPr lang="ko-KR" altLang="en-US" sz="2400" dirty="0" smtClean="0"/>
              <a:t> 대회</a:t>
            </a:r>
            <a:endParaRPr lang="en-US" altLang="ko-KR" sz="2400" dirty="0" smtClean="0"/>
          </a:p>
          <a:p>
            <a:r>
              <a:rPr lang="en-US" altLang="ko-KR" sz="2400" dirty="0"/>
              <a:t>2017/08/09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결과물 발표</a:t>
            </a:r>
            <a:endParaRPr lang="en-US" altLang="ko-KR" sz="2400" dirty="0" smtClean="0"/>
          </a:p>
          <a:p>
            <a:r>
              <a:rPr lang="en-US" altLang="ko-KR" sz="2400" dirty="0"/>
              <a:t>2017/08/16 </a:t>
            </a:r>
            <a:r>
              <a:rPr lang="en-US" altLang="ko-KR" sz="2400" dirty="0" smtClean="0"/>
              <a:t>~ 09/06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약 </a:t>
            </a:r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주</a:t>
            </a:r>
            <a:r>
              <a:rPr lang="en-US" altLang="ko-KR" sz="2400" b="1" dirty="0" smtClean="0"/>
              <a:t>)</a:t>
            </a:r>
            <a:r>
              <a:rPr lang="en-US" altLang="ko-KR" sz="2400" dirty="0" smtClean="0"/>
              <a:t> – </a:t>
            </a:r>
            <a:r>
              <a:rPr lang="ko-KR" altLang="en-US" sz="2400" b="1" dirty="0" smtClean="0"/>
              <a:t>자율 연구</a:t>
            </a:r>
            <a:endParaRPr lang="en-US" altLang="ko-K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12160" y="6453336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진행자 </a:t>
            </a:r>
            <a:r>
              <a:rPr lang="en-US" altLang="ko-KR" b="1" dirty="0" smtClean="0"/>
              <a:t>5/31, 6/07 </a:t>
            </a:r>
            <a:r>
              <a:rPr lang="ko-KR" altLang="en-US" b="1" dirty="0" smtClean="0"/>
              <a:t>불참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1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7775" y="2063624"/>
            <a:ext cx="6452087" cy="276998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008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#!/usr/bin/env python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from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.msg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import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endParaRPr kumimoji="1" lang="en-US" altLang="ko-KR" sz="1200" dirty="0" smtClean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(): 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r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init_node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‘</a:t>
            </a:r>
            <a:r>
              <a:rPr kumimoji="1" lang="en-US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viewer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anonymous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=</a:t>
            </a: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True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en-US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Subscriber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“</a:t>
            </a:r>
            <a:r>
              <a:rPr kumimoji="1" lang="en-US" altLang="ko-KR" sz="1200" dirty="0" err="1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k_v_vel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spin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def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callback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func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):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loginfo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rospy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.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get_caller_id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 +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"I heard %</a:t>
            </a:r>
            <a:r>
              <a:rPr kumimoji="1" lang="en-US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f %f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"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vel_msg.vel_linear</a:t>
            </a:r>
            <a:r>
              <a:rPr kumimoji="1" lang="en-US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, </a:t>
            </a:r>
            <a:r>
              <a:rPr kumimoji="1" lang="en-US" altLang="ko-KR" sz="1200" dirty="0" err="1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vel_msg.vel_angular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)</a:t>
            </a: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rgbClr val="A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if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</a:t>
            </a:r>
            <a:r>
              <a:rPr kumimoji="1" lang="ko-KR" altLang="ko-KR" sz="1200" dirty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__name__</a:t>
            </a:r>
            <a:r>
              <a:rPr kumimoji="1" lang="ko-KR" altLang="ko-KR" sz="1200" dirty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== </a:t>
            </a:r>
            <a:r>
              <a:rPr kumimoji="1" lang="ko-KR" altLang="ko-KR" sz="1200" dirty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'__main</a:t>
            </a:r>
            <a:r>
              <a:rPr kumimoji="1" lang="ko-KR" altLang="ko-KR" sz="1200" dirty="0" smtClean="0">
                <a:solidFill>
                  <a:srgbClr val="00408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__'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:</a:t>
            </a:r>
            <a:endParaRPr kumimoji="1" lang="en-US" altLang="ko-KR" sz="1200" dirty="0" smtClean="0">
              <a:solidFill>
                <a:srgbClr val="333333"/>
              </a:solidFill>
              <a:latin typeface="Arial Unicode MS" pitchFamily="50" charset="-127"/>
              <a:ea typeface="courier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  </a:t>
            </a:r>
            <a:r>
              <a:rPr kumimoji="1" lang="ko-KR" altLang="ko-KR" sz="1200" dirty="0" smtClean="0">
                <a:solidFill>
                  <a:srgbClr val="000000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listener</a:t>
            </a:r>
            <a:r>
              <a:rPr kumimoji="1" lang="ko-KR" altLang="ko-KR" sz="1200" dirty="0" smtClean="0">
                <a:solidFill>
                  <a:srgbClr val="333333"/>
                </a:solidFill>
                <a:latin typeface="Arial Unicode MS" pitchFamily="50" charset="-127"/>
                <a:ea typeface="courier"/>
                <a:cs typeface="굴림" pitchFamily="50" charset="-127"/>
              </a:rPr>
              <a:t>()</a:t>
            </a:r>
            <a:endParaRPr kumimoji="1" lang="ko-KR" altLang="ko-KR" sz="32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ROS Node </a:t>
            </a:r>
            <a:r>
              <a:rPr lang="ko-KR" altLang="en-US" dirty="0"/>
              <a:t>의 소스 코드</a:t>
            </a:r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14306" y="1901246"/>
            <a:ext cx="7129694" cy="807674"/>
            <a:chOff x="2014306" y="1901246"/>
            <a:chExt cx="7129694" cy="807674"/>
          </a:xfrm>
        </p:grpSpPr>
        <p:sp>
          <p:nvSpPr>
            <p:cNvPr id="51" name="직사각형 50"/>
            <p:cNvSpPr/>
            <p:nvPr/>
          </p:nvSpPr>
          <p:spPr>
            <a:xfrm>
              <a:off x="5855966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쓰겠다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 flipH="1">
              <a:off x="2014306" y="2189278"/>
              <a:ext cx="3806894" cy="519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287043" y="1268760"/>
            <a:ext cx="2510321" cy="553845"/>
            <a:chOff x="320675" y="5589240"/>
            <a:chExt cx="2967521" cy="8706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0675" y="5589240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6914" y="5589240"/>
              <a:ext cx="2941282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viewer.py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02843" y="2691412"/>
            <a:ext cx="4997385" cy="576063"/>
            <a:chOff x="3602843" y="2475349"/>
            <a:chExt cx="4997385" cy="576063"/>
          </a:xfrm>
        </p:grpSpPr>
        <p:sp>
          <p:nvSpPr>
            <p:cNvPr id="53" name="직사각형 52"/>
            <p:cNvSpPr/>
            <p:nvPr/>
          </p:nvSpPr>
          <p:spPr>
            <a:xfrm>
              <a:off x="5855966" y="2475349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정의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H="1">
              <a:off x="3602843" y="2763380"/>
              <a:ext cx="2218357" cy="233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707904" y="3448618"/>
            <a:ext cx="5256584" cy="576063"/>
            <a:chOff x="3707904" y="3051412"/>
            <a:chExt cx="5256584" cy="576063"/>
          </a:xfrm>
        </p:grpSpPr>
        <p:sp>
          <p:nvSpPr>
            <p:cNvPr id="50" name="직사각형 49"/>
            <p:cNvSpPr/>
            <p:nvPr/>
          </p:nvSpPr>
          <p:spPr>
            <a:xfrm>
              <a:off x="5855966" y="3051412"/>
              <a:ext cx="310852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err="1" smtClean="0">
                  <a:solidFill>
                    <a:schemeClr val="tx1"/>
                  </a:solidFill>
                </a:rPr>
                <a:t>ROSTopic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 flipV="1">
              <a:off x="3707904" y="3175810"/>
              <a:ext cx="2113296" cy="163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317003" y="4365104"/>
            <a:ext cx="3283226" cy="927826"/>
            <a:chOff x="5317003" y="3869326"/>
            <a:chExt cx="3283226" cy="927826"/>
          </a:xfrm>
        </p:grpSpPr>
        <p:sp>
          <p:nvSpPr>
            <p:cNvPr id="56" name="직사각형 55"/>
            <p:cNvSpPr/>
            <p:nvPr/>
          </p:nvSpPr>
          <p:spPr>
            <a:xfrm>
              <a:off x="5855967" y="4021619"/>
              <a:ext cx="2744262" cy="775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받은 값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Print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H="1" flipV="1">
              <a:off x="5317003" y="3869326"/>
              <a:ext cx="407126" cy="6120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464616" y="5805264"/>
            <a:ext cx="862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 코드들은 모두 이하의 링크에 소개된 코드를 수정했을 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http://wiki.ros.org/ROS/Tutorials</a:t>
            </a:r>
            <a:endParaRPr lang="ko-KR" altLang="en-US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언어의 장벽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5" y="5805264"/>
            <a:ext cx="7059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우리끼리도 </a:t>
            </a:r>
            <a:r>
              <a:rPr lang="ko-KR" altLang="en-US" sz="2400" dirty="0" err="1" smtClean="0"/>
              <a:t>통하지롱</a:t>
            </a:r>
            <a:r>
              <a:rPr lang="en-US" altLang="ko-KR" sz="2400" dirty="0" smtClean="0"/>
              <a:t>~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#ROS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의 강점 중 하나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/>
            </a:r>
            <a:br>
              <a:rPr lang="en-US" altLang="ko-KR" sz="2400" b="1" dirty="0" smtClean="0">
                <a:solidFill>
                  <a:schemeClr val="accent1"/>
                </a:solidFill>
              </a:rPr>
            </a:br>
            <a:r>
              <a:rPr lang="en-US" altLang="ko-KR" sz="2400" b="1" dirty="0" smtClean="0">
                <a:solidFill>
                  <a:schemeClr val="accent1"/>
                </a:solidFill>
              </a:rPr>
              <a:t>                             #</a:t>
            </a:r>
            <a:r>
              <a:rPr lang="ko-KR" altLang="en-US" sz="2400" b="1" dirty="0" err="1" smtClean="0">
                <a:solidFill>
                  <a:schemeClr val="accent1"/>
                </a:solidFill>
              </a:rPr>
              <a:t>오픈소스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세계에 특화됨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0675" y="4581128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4581127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46913" y="4581128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25101" y="4584418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52158" y="2416684"/>
            <a:ext cx="3028236" cy="2618646"/>
            <a:chOff x="3252158" y="2426065"/>
            <a:chExt cx="3028236" cy="2618646"/>
          </a:xfrm>
        </p:grpSpPr>
        <p:sp>
          <p:nvSpPr>
            <p:cNvPr id="45" name="직사각형 44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54" name="왼쪽 중괄호 53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3252158" y="3717033"/>
              <a:ext cx="983412" cy="1327678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0084" y="2416684"/>
            <a:ext cx="2710479" cy="1184793"/>
            <a:chOff x="3860027" y="2780928"/>
            <a:chExt cx="2710479" cy="1184793"/>
          </a:xfrm>
        </p:grpSpPr>
        <p:sp>
          <p:nvSpPr>
            <p:cNvPr id="60" name="직사각형 5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왼쪽 중괄호 60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5736566" y="3708604"/>
            <a:ext cx="1086928" cy="137658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언어의 장벽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616" y="6036096"/>
            <a:ext cx="461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사실상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다언어</a:t>
            </a:r>
            <a:r>
              <a:rPr lang="ko-KR" altLang="en-US" sz="2400" dirty="0" smtClean="0"/>
              <a:t> 마스터 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/>
              <a:t>자칭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 descr="j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25" y="1447545"/>
            <a:ext cx="125931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675" y="2206487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C++</a:t>
            </a:r>
            <a:endParaRPr lang="ko-KR" altLang="en-US" sz="4800" dirty="0"/>
          </a:p>
        </p:txBody>
      </p:sp>
      <p:sp>
        <p:nvSpPr>
          <p:cNvPr id="39" name="TextBox 38"/>
          <p:cNvSpPr txBox="1"/>
          <p:nvPr/>
        </p:nvSpPr>
        <p:spPr>
          <a:xfrm>
            <a:off x="320675" y="1375490"/>
            <a:ext cx="575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</a:t>
            </a:r>
            <a:endParaRPr lang="ko-KR" altLang="en-US" sz="4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0675" y="3037484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C#</a:t>
            </a:r>
            <a:endParaRPr lang="ko-KR" altLang="en-US" sz="4800" dirty="0"/>
          </a:p>
        </p:txBody>
      </p:sp>
      <p:pic>
        <p:nvPicPr>
          <p:cNvPr id="5126" name="Picture 6" descr="labvie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83239"/>
            <a:ext cx="2077492" cy="20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89404"/>
            <a:ext cx="2065162" cy="20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 languag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92" y="4200465"/>
            <a:ext cx="1758960" cy="136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uby language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98" y="3836956"/>
            <a:ext cx="3024161" cy="21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4" descr="octave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6" descr="octave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8" descr="octave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7359" y="4786007"/>
            <a:ext cx="260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등등등</a:t>
            </a:r>
            <a:r>
              <a:rPr lang="en-US" altLang="ko-KR" sz="2800" dirty="0" smtClean="0"/>
              <a:t>…</a:t>
            </a:r>
            <a:endParaRPr lang="ko-KR" altLang="en-US" sz="2800" dirty="0"/>
          </a:p>
        </p:txBody>
      </p:sp>
      <p:pic>
        <p:nvPicPr>
          <p:cNvPr id="5140" name="Picture 20" descr="pyth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4009569"/>
            <a:ext cx="1812925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여기까지의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가동 해야 </a:t>
            </a:r>
            <a:r>
              <a:rPr lang="en-US" altLang="ko-KR" dirty="0" smtClean="0"/>
              <a:t>ROS </a:t>
            </a:r>
            <a:r>
              <a:rPr lang="ko-KR" altLang="en-US" dirty="0" smtClean="0"/>
              <a:t>관련 프로그램을 실</a:t>
            </a:r>
            <a:r>
              <a:rPr lang="ko-KR" altLang="en-US" dirty="0"/>
              <a:t>행</a:t>
            </a:r>
            <a:r>
              <a:rPr lang="ko-KR" altLang="en-US" dirty="0" smtClean="0"/>
              <a:t>할 수 있게 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u="sng" dirty="0" smtClean="0"/>
              <a:t>ROS </a:t>
            </a:r>
            <a:r>
              <a:rPr lang="en-US" altLang="ko-KR" u="sng" dirty="0" err="1" smtClean="0"/>
              <a:t>Msg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형태를 딴 </a:t>
            </a:r>
            <a:r>
              <a:rPr lang="en-US" altLang="ko-KR" u="sng" dirty="0" smtClean="0"/>
              <a:t>ROS Topic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데이터를 전달하기 때문에</a:t>
            </a:r>
            <a:r>
              <a:rPr lang="en-US" altLang="ko-KR" dirty="0" smtClean="0"/>
              <a:t>, ROS </a:t>
            </a:r>
            <a:r>
              <a:rPr lang="ko-KR" altLang="en-US" dirty="0" smtClean="0"/>
              <a:t>에서는 </a:t>
            </a:r>
            <a:r>
              <a:rPr lang="ko-KR" altLang="en-US" u="sng" dirty="0" smtClean="0"/>
              <a:t>언어의 장벽이 </a:t>
            </a:r>
            <a:r>
              <a:rPr lang="en-US" altLang="ko-KR" u="sng" dirty="0" smtClean="0"/>
              <a:t>(</a:t>
            </a:r>
            <a:r>
              <a:rPr lang="ko-KR" altLang="en-US" u="sng" dirty="0" smtClean="0"/>
              <a:t>거의</a:t>
            </a:r>
            <a:r>
              <a:rPr lang="en-US" altLang="ko-KR" u="sng" dirty="0" smtClean="0"/>
              <a:t>?)</a:t>
            </a:r>
            <a:r>
              <a:rPr lang="ko-KR" altLang="en-US" u="sng" dirty="0" smtClean="0"/>
              <a:t>없다</a:t>
            </a:r>
            <a:endParaRPr lang="en-US" altLang="ko-KR" u="sng" dirty="0" smtClean="0"/>
          </a:p>
        </p:txBody>
      </p:sp>
    </p:spTree>
    <p:extLst>
      <p:ext uri="{BB962C8B-B14F-4D97-AF65-F5344CB8AC3E}">
        <p14:creationId xmlns:p14="http://schemas.microsoft.com/office/powerpoint/2010/main" val="38811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en-US" altLang="ko-KR" dirty="0" smtClean="0"/>
              <a:t>Topic </a:t>
            </a:r>
            <a:r>
              <a:rPr lang="ko-KR" altLang="en-US" dirty="0" smtClean="0"/>
              <a:t>의 한계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3645163"/>
            <a:ext cx="3028236" cy="2339774"/>
            <a:chOff x="3252158" y="2426065"/>
            <a:chExt cx="3028236" cy="2339774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3645163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double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4112" y="2780928"/>
              <a:ext cx="111612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4829955"/>
            <a:ext cx="1086928" cy="984689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6280030" y="2106370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오잉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일방통행</a:t>
            </a:r>
            <a:r>
              <a:rPr lang="ko-KR" altLang="en-US" dirty="0" smtClean="0">
                <a:solidFill>
                  <a:schemeClr val="tx1"/>
                </a:solidFill>
              </a:rPr>
              <a:t>이자나</a:t>
            </a:r>
            <a:r>
              <a:rPr lang="en-US" altLang="ko-KR" dirty="0" smtClean="0">
                <a:solidFill>
                  <a:schemeClr val="tx1"/>
                </a:solidFill>
              </a:rPr>
              <a:t>?!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Topic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의 사용처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 smtClean="0"/>
              <a:t>ROS Topic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상시적으로 값을 계속 날려주거나 받아야 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데이터를 무한시간 받을 때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모터값을</a:t>
            </a:r>
            <a:r>
              <a:rPr lang="ko-KR" altLang="en-US" sz="2000" dirty="0" smtClean="0"/>
              <a:t> 무한시간 뿌릴 때</a:t>
            </a:r>
            <a:r>
              <a:rPr lang="en-US" altLang="ko-KR" sz="2000" dirty="0" smtClean="0"/>
              <a:t>) </a:t>
            </a:r>
          </a:p>
          <a:p>
            <a:endParaRPr lang="en-US" altLang="ko-KR" dirty="0"/>
          </a:p>
          <a:p>
            <a:r>
              <a:rPr lang="en-US" altLang="ko-KR" u="sng" dirty="0" smtClean="0"/>
              <a:t>ROS Service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뭔가 즉시적인 </a:t>
            </a:r>
            <a:r>
              <a:rPr lang="en-US" altLang="ko-KR" dirty="0" smtClean="0"/>
              <a:t>Feedback </a:t>
            </a:r>
            <a:r>
              <a:rPr lang="ko-KR" altLang="en-US" dirty="0" smtClean="0"/>
              <a:t>을 기대할 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뭔가를 하고 싶을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(ex : </a:t>
            </a:r>
            <a:r>
              <a:rPr lang="ko-KR" altLang="en-US" sz="2000" dirty="0" smtClean="0"/>
              <a:t>센서 가동 상태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출발 또는 정지 </a:t>
            </a:r>
            <a:r>
              <a:rPr lang="en-US" altLang="ko-KR" sz="2000" dirty="0" smtClean="0"/>
              <a:t>Trigger)</a:t>
            </a:r>
            <a:endParaRPr lang="en-US" altLang="ko-KR" sz="2000" u="sng" dirty="0" smtClean="0"/>
          </a:p>
        </p:txBody>
      </p:sp>
    </p:spTree>
    <p:extLst>
      <p:ext uri="{BB962C8B-B14F-4D97-AF65-F5344CB8AC3E}">
        <p14:creationId xmlns:p14="http://schemas.microsoft.com/office/powerpoint/2010/main" val="34837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07288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라인트레이서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07288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16062"/>
            <a:ext cx="1956385" cy="1495228"/>
            <a:chOff x="2555776" y="3016062"/>
            <a:chExt cx="1956385" cy="1495228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364531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17549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072885"/>
            <a:ext cx="2510964" cy="3537947"/>
            <a:chOff x="4512161" y="2072885"/>
            <a:chExt cx="2510964" cy="353794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508224"/>
              <a:ext cx="779919" cy="310260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207288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16062"/>
            <a:ext cx="1731044" cy="1499925"/>
            <a:chOff x="5292081" y="3016062"/>
            <a:chExt cx="1731044" cy="1499925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3016062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07288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55408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270272" y="638132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내부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제어 </a:t>
            </a:r>
            <a:r>
              <a:rPr lang="en-US" altLang="ko-KR" b="1" dirty="0" smtClean="0"/>
              <a:t>Loop </a:t>
            </a:r>
            <a:r>
              <a:rPr lang="ko-KR" altLang="en-US" b="1" dirty="0" smtClean="0"/>
              <a:t>는 생략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[4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decompresser</a:t>
            </a:r>
            <a:r>
              <a:rPr lang="en-US" altLang="ko-KR" sz="2400" b="1" dirty="0" smtClean="0"/>
              <a:t>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[5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opencv_proc1 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[6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opencv_proc</a:t>
            </a:r>
            <a:r>
              <a:rPr lang="en-US" altLang="ko-KR" sz="2400" dirty="0" smtClean="0"/>
              <a:t>…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[7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</a:t>
            </a:r>
            <a:r>
              <a:rPr lang="en-US" altLang="ko-KR" sz="2400" i="1" dirty="0" err="1"/>
              <a:t>_local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locate_target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[8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logic_proc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logic_proc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[9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i_dont_know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urgent_call</a:t>
            </a: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 smtClean="0"/>
              <a:t>[10</a:t>
            </a:r>
            <a:r>
              <a:rPr lang="ko-KR" altLang="en-US" sz="2400" dirty="0" smtClean="0"/>
              <a:t>번 </a:t>
            </a:r>
            <a:r>
              <a:rPr lang="en-US" altLang="ko-KR" sz="2400" dirty="0"/>
              <a:t>terminal] 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smtClean="0"/>
              <a:t>motor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motor_driver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5976" y="6381328"/>
            <a:ext cx="470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 걸 </a:t>
            </a:r>
            <a:r>
              <a:rPr lang="en-US" altLang="ko-KR" b="1" dirty="0" smtClean="0"/>
              <a:t>Debugging / Testing </a:t>
            </a:r>
            <a:r>
              <a:rPr lang="ko-KR" altLang="en-US" b="1" dirty="0" smtClean="0"/>
              <a:t>마다 계속 반복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28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이거 일일이 다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xhausted mem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772816"/>
            <a:ext cx="818272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94965" y="2103317"/>
            <a:ext cx="1928763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receive</a:t>
            </a:r>
            <a:br>
              <a:rPr lang="en-US" altLang="ko-KR" b="1" dirty="0" smtClean="0">
                <a:solidFill>
                  <a:schemeClr val="accent2"/>
                </a:solidFill>
              </a:rPr>
            </a:br>
            <a:r>
              <a:rPr lang="en-US" altLang="ko-KR" b="1" dirty="0" smtClean="0">
                <a:solidFill>
                  <a:schemeClr val="accent2"/>
                </a:solidFill>
              </a:rPr>
              <a:t>_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camera_img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같이 실행할 수 있는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묶음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2213317" y="2103316"/>
            <a:ext cx="2298844" cy="870677"/>
            <a:chOff x="2213317" y="2072886"/>
            <a:chExt cx="2298844" cy="870677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213317" y="2546325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2781116" y="2072886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555776" y="3068960"/>
            <a:ext cx="1956385" cy="1839340"/>
            <a:chOff x="2555776" y="2671950"/>
            <a:chExt cx="1956385" cy="1839340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662992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555776" y="364061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decompresser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68275" y="4042321"/>
            <a:ext cx="2297694" cy="2421316"/>
            <a:chOff x="168275" y="3645311"/>
            <a:chExt cx="2297694" cy="242131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8275" y="3645311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proc1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015657" y="4080649"/>
              <a:ext cx="450312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168275" y="5195950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accent2"/>
                  </a:solidFill>
                </a:rPr>
                <a:t>opencv</a:t>
              </a:r>
              <a:r>
                <a:rPr lang="en-US" altLang="ko-KR" b="1" dirty="0">
                  <a:solidFill>
                    <a:schemeClr val="accent2"/>
                  </a:solidFill>
                </a:rPr>
                <a:t/>
              </a:r>
              <a:br>
                <a:rPr lang="en-US" altLang="ko-KR" b="1" dirty="0">
                  <a:solidFill>
                    <a:schemeClr val="accent2"/>
                  </a:solidFill>
                </a:rPr>
              </a:br>
              <a:r>
                <a:rPr lang="en-US" altLang="ko-KR" b="1" dirty="0">
                  <a:solidFill>
                    <a:schemeClr val="accent2"/>
                  </a:solidFill>
                </a:rPr>
                <a:t>_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proc...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048714" y="4614141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988160" y="5572503"/>
            <a:ext cx="2524001" cy="870677"/>
            <a:chOff x="1988160" y="5175493"/>
            <a:chExt cx="2524001" cy="870677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1988160" y="5619877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2555776" y="5175493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locate_target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512161" y="2103315"/>
            <a:ext cx="2510964" cy="3904527"/>
            <a:chOff x="4512161" y="1706305"/>
            <a:chExt cx="2510964" cy="3904527"/>
          </a:xfrm>
        </p:grpSpPr>
        <p:cxnSp>
          <p:nvCxnSpPr>
            <p:cNvPr id="21" name="꺾인 연결선 20"/>
            <p:cNvCxnSpPr>
              <a:stCxn id="46" idx="3"/>
              <a:endCxn id="48" idx="1"/>
            </p:cNvCxnSpPr>
            <p:nvPr/>
          </p:nvCxnSpPr>
          <p:spPr>
            <a:xfrm flipV="1">
              <a:off x="4512161" y="2141644"/>
              <a:ext cx="779919" cy="346918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292080" y="1706305"/>
              <a:ext cx="173104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logic_proc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92081" y="3068960"/>
            <a:ext cx="1731044" cy="1844037"/>
            <a:chOff x="5292081" y="2671950"/>
            <a:chExt cx="1731044" cy="18440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5292081" y="3645310"/>
              <a:ext cx="1731044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controller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6157603" y="2671950"/>
              <a:ext cx="0" cy="87829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092280" y="2103317"/>
            <a:ext cx="1944216" cy="870677"/>
            <a:chOff x="7092280" y="2072887"/>
            <a:chExt cx="1944216" cy="870677"/>
          </a:xfrm>
        </p:grpSpPr>
        <p:cxnSp>
          <p:nvCxnSpPr>
            <p:cNvPr id="50" name="직선 화살표 연결선 49"/>
            <p:cNvCxnSpPr/>
            <p:nvPr/>
          </p:nvCxnSpPr>
          <p:spPr>
            <a:xfrm flipH="1">
              <a:off x="7092280" y="2508225"/>
              <a:ext cx="592394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직사각형 55"/>
            <p:cNvSpPr/>
            <p:nvPr/>
          </p:nvSpPr>
          <p:spPr>
            <a:xfrm>
              <a:off x="7854448" y="2072887"/>
              <a:ext cx="118204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u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rgent</a:t>
              </a:r>
              <a:br>
                <a:rPr lang="en-US" altLang="ko-KR" b="1" dirty="0" smtClean="0">
                  <a:solidFill>
                    <a:schemeClr val="accent2"/>
                  </a:solidFill>
                </a:rPr>
              </a:br>
              <a:r>
                <a:rPr lang="en-US" altLang="ko-KR" b="1" dirty="0" smtClean="0">
                  <a:solidFill>
                    <a:schemeClr val="accent2"/>
                  </a:solidFill>
                </a:rPr>
                <a:t>_call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92080" y="4951098"/>
            <a:ext cx="1956385" cy="1455178"/>
            <a:chOff x="5292080" y="4554088"/>
            <a:chExt cx="1956385" cy="1455178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5292080" y="5138589"/>
              <a:ext cx="1956385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accent2"/>
                  </a:solidFill>
                </a:rPr>
                <a:t>motor_driver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6157603" y="4554088"/>
              <a:ext cx="0" cy="534184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107504" y="1875254"/>
            <a:ext cx="4608512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7504" y="3829586"/>
            <a:ext cx="4608512" cy="273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84221" y="1875254"/>
            <a:ext cx="230425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84221" y="3829587"/>
            <a:ext cx="2304256" cy="2732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40877" y="1875254"/>
            <a:ext cx="1603123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9244" y="1412776"/>
            <a:ext cx="323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remote_camera_proc.launch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6067" y="1412776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logic_proc.launch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89668" y="1412776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wth.launch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3926" y="3323442"/>
            <a:ext cx="258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local_img_proc.launch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06150" y="5093577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motor.launch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388477" y="4149080"/>
            <a:ext cx="1755523" cy="870677"/>
            <a:chOff x="2130466" y="2126275"/>
            <a:chExt cx="1755523" cy="870677"/>
          </a:xfrm>
        </p:grpSpPr>
        <p:sp>
          <p:nvSpPr>
            <p:cNvPr id="69" name="직사각형 68"/>
            <p:cNvSpPr/>
            <p:nvPr/>
          </p:nvSpPr>
          <p:spPr>
            <a:xfrm>
              <a:off x="2130466" y="2126275"/>
              <a:ext cx="1755523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Launch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3017820" y="2636911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59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39" grpId="0" animBg="1"/>
      <p:bldP spid="47" grpId="0"/>
      <p:bldP spid="52" grpId="0"/>
      <p:bldP spid="53" grpId="0"/>
      <p:bldP spid="5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오늘의 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ko-KR" altLang="en-US" dirty="0" smtClean="0"/>
              <a:t>강의 남은 절반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간단한 </a:t>
            </a:r>
            <a:r>
              <a:rPr lang="en-US" altLang="ko-KR" dirty="0" smtClean="0"/>
              <a:t>Lane Following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0757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빡빡한 일정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1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 만들었으니 </a:t>
            </a:r>
            <a:r>
              <a:rPr lang="ko-KR" altLang="en-US" dirty="0" err="1" smtClean="0"/>
              <a:t>넷상에</a:t>
            </a:r>
            <a:r>
              <a:rPr lang="ko-KR" altLang="en-US" dirty="0" smtClean="0"/>
              <a:t> 올리자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694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C 0.00869 -0.02013 0.01407 -0.04236 0.02257 -0.0625 C 0.02691 -0.0868 0.03646 -0.10532 0.04653 -0.12638 C 0.05157 -0.1368 0.05573 -0.14583 0.06216 -0.15555 C 0.0665 -0.16226 0.06858 -0.17106 0.07292 -0.17777 C 0.07466 -0.18055 0.07674 -0.18333 0.07882 -0.18611 C 0.08091 -0.18842 0.08299 -0.1905 0.0849 -0.19305 C 0.09532 -0.20833 0.1066 -0.23055 0.12431 -0.23472 C 0.12935 -0.23865 0.13768 -0.24305 0.14358 -0.24444 C 0.15435 -0.25277 0.16928 -0.25324 0.18178 -0.25555 C 0.20261 -0.25393 0.22049 -0.25185 0.24046 -0.24861 C 0.25244 -0.24027 0.2658 -0.23379 0.27865 -0.22777 C 0.29011 -0.22245 0.30157 -0.21458 0.31337 -0.21111 C 0.32414 -0.2037 0.33455 -0.19791 0.34688 -0.19583 C 0.35382 -0.1905 0.36841 -0.18379 0.37674 -0.18194 C 0.37917 -0.18009 0.38126 -0.17754 0.38403 -0.17638 C 0.38646 -0.17546 0.39115 -0.17361 0.39115 -0.17337 C 0.39948 -0.16643 0.40938 -0.1618 0.41754 -0.15416 C 0.42535 -0.14675 0.43264 -0.13819 0.44028 -0.13055 C 0.44323 -0.12754 0.44566 -0.12384 0.44862 -0.12083 C 0.45608 -0.11365 0.45174 -0.12199 0.45452 -0.11527 " pathEditMode="relative" rAng="0" ptsTypes="ffff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1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860032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092280" y="3284984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563888" y="407707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2140" y="4077444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아까 요 장면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250801" y="1412776"/>
            <a:ext cx="8867328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img_proc_remote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receive_camera_img</a:t>
            </a:r>
            <a:endParaRPr lang="en-US" altLang="ko-KR" sz="2400" b="1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</a:t>
            </a:r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 smtClean="0"/>
              <a:t>img_proc_</a:t>
            </a:r>
            <a:r>
              <a:rPr lang="en-US" altLang="ko-KR" sz="2400" i="1" dirty="0" err="1"/>
              <a:t>remote</a:t>
            </a:r>
            <a:r>
              <a:rPr lang="en-US" altLang="ko-KR" sz="2400" dirty="0" smtClean="0"/>
              <a:t> </a:t>
            </a:r>
            <a:r>
              <a:rPr lang="en-US" altLang="ko-KR" sz="2400" b="1" dirty="0" err="1" smtClean="0"/>
              <a:t>compresser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88024" y="4563559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7452320" y="4578392"/>
            <a:ext cx="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91880" y="5355647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000" i="1" dirty="0" smtClean="0">
                <a:solidFill>
                  <a:schemeClr val="tx1"/>
                </a:solidFill>
              </a:rPr>
              <a:t>이름</a:t>
            </a:r>
            <a:endParaRPr lang="ko-KR" alt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92180" y="5370852"/>
            <a:ext cx="2520280" cy="366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이름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47725" y="4149080"/>
            <a:ext cx="886732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[1</a:t>
            </a:r>
            <a:r>
              <a:rPr lang="ko-KR" altLang="en-US" sz="2000" dirty="0" smtClean="0"/>
              <a:t>번 </a:t>
            </a:r>
            <a:r>
              <a:rPr lang="en-US" altLang="ko-KR" sz="2000" dirty="0" smtClean="0"/>
              <a:t>terminal] $ </a:t>
            </a:r>
            <a:r>
              <a:rPr lang="en-US" altLang="ko-KR" sz="2000" dirty="0" err="1" smtClean="0"/>
              <a:t>roslaunch</a:t>
            </a:r>
            <a:r>
              <a:rPr lang="en-US" altLang="ko-KR" sz="2000" dirty="0" smtClean="0"/>
              <a:t> </a:t>
            </a:r>
            <a:r>
              <a:rPr lang="en-US" altLang="ko-KR" sz="2000" i="1" dirty="0" err="1" smtClean="0"/>
              <a:t>img_proc_remote</a:t>
            </a:r>
            <a:r>
              <a:rPr lang="en-US" altLang="ko-KR" sz="2000" dirty="0" smtClean="0"/>
              <a:t> </a:t>
            </a:r>
            <a:r>
              <a:rPr lang="en-US" altLang="ko-KR" sz="2000" b="1" dirty="0" err="1" smtClean="0"/>
              <a:t>remote_camera_proc.launch</a:t>
            </a:r>
            <a:endParaRPr lang="en-US" altLang="ko-KR" sz="2000" b="1" dirty="0" smtClean="0"/>
          </a:p>
        </p:txBody>
      </p:sp>
      <p:sp>
        <p:nvSpPr>
          <p:cNvPr id="3" name="사각형 설명선 2"/>
          <p:cNvSpPr/>
          <p:nvPr/>
        </p:nvSpPr>
        <p:spPr>
          <a:xfrm>
            <a:off x="168275" y="1412776"/>
            <a:ext cx="8946778" cy="1944216"/>
          </a:xfrm>
          <a:prstGeom prst="wedgeRectCallout">
            <a:avLst>
              <a:gd name="adj1" fmla="val -18704"/>
              <a:gd name="adj2" fmla="val 8806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8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oscore</a:t>
            </a:r>
            <a:endParaRPr lang="en-US" altLang="ko-KR" sz="2400" dirty="0" smtClean="0"/>
          </a:p>
          <a:p>
            <a:r>
              <a:rPr lang="en-US" altLang="ko-KR" sz="2400" dirty="0" err="1"/>
              <a:t>r</a:t>
            </a:r>
            <a:r>
              <a:rPr lang="en-US" altLang="ko-KR" sz="2400" dirty="0" err="1" smtClean="0"/>
              <a:t>osrun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roslaunch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rosnode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rostopic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rosservice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rosmsg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rospack</a:t>
            </a:r>
            <a:endParaRPr lang="en-US" altLang="ko-KR" sz="2400" dirty="0" smtClean="0"/>
          </a:p>
          <a:p>
            <a:r>
              <a:rPr lang="en-US" altLang="ko-KR" sz="2400" dirty="0" err="1" smtClean="0"/>
              <a:t>roscd</a:t>
            </a:r>
            <a:endParaRPr lang="en-US" altLang="ko-KR" sz="2400" dirty="0" smtClean="0"/>
          </a:p>
          <a:p>
            <a:r>
              <a:rPr lang="en-US" altLang="ko-KR" sz="2400" dirty="0" smtClean="0"/>
              <a:t>…</a:t>
            </a:r>
          </a:p>
          <a:p>
            <a:endParaRPr lang="en-US" altLang="ko-KR" sz="24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123728" y="1276819"/>
            <a:ext cx="6096346" cy="288033"/>
            <a:chOff x="2699792" y="1901246"/>
            <a:chExt cx="6096346" cy="576063"/>
          </a:xfrm>
        </p:grpSpPr>
        <p:sp>
          <p:nvSpPr>
            <p:cNvPr id="9" name="직사각형 8"/>
            <p:cNvSpPr/>
            <p:nvPr/>
          </p:nvSpPr>
          <p:spPr>
            <a:xfrm>
              <a:off x="5508104" y="1901246"/>
              <a:ext cx="3288034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Core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123728" y="1752326"/>
            <a:ext cx="6852938" cy="288033"/>
            <a:chOff x="2699792" y="1901246"/>
            <a:chExt cx="6852938" cy="576063"/>
          </a:xfrm>
        </p:grpSpPr>
        <p:sp>
          <p:nvSpPr>
            <p:cNvPr id="12" name="직사각형 11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411760" y="2212206"/>
            <a:ext cx="6564906" cy="288033"/>
            <a:chOff x="2699792" y="1901246"/>
            <a:chExt cx="6564906" cy="576063"/>
          </a:xfrm>
        </p:grpSpPr>
        <p:sp>
          <p:nvSpPr>
            <p:cNvPr id="18" name="직사각형 17"/>
            <p:cNvSpPr/>
            <p:nvPr/>
          </p:nvSpPr>
          <p:spPr>
            <a:xfrm>
              <a:off x="5220072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Launch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가동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699792" y="2189278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2123728" y="3064370"/>
            <a:ext cx="6408712" cy="288033"/>
            <a:chOff x="2699792" y="1901246"/>
            <a:chExt cx="6408712" cy="576063"/>
          </a:xfrm>
        </p:grpSpPr>
        <p:sp>
          <p:nvSpPr>
            <p:cNvPr id="23" name="직사각형 22"/>
            <p:cNvSpPr/>
            <p:nvPr/>
          </p:nvSpPr>
          <p:spPr>
            <a:xfrm>
              <a:off x="5508104" y="1901246"/>
              <a:ext cx="360040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Node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2123728" y="3539877"/>
            <a:ext cx="6852938" cy="288033"/>
            <a:chOff x="2699792" y="1901246"/>
            <a:chExt cx="6852938" cy="576063"/>
          </a:xfrm>
        </p:grpSpPr>
        <p:sp>
          <p:nvSpPr>
            <p:cNvPr id="26" name="직사각형 25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Topic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11760" y="3980310"/>
            <a:ext cx="6564906" cy="288033"/>
            <a:chOff x="2987824" y="1901246"/>
            <a:chExt cx="6564906" cy="576063"/>
          </a:xfrm>
        </p:grpSpPr>
        <p:sp>
          <p:nvSpPr>
            <p:cNvPr id="29" name="직사각형 28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Service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2987824" y="2189277"/>
              <a:ext cx="23762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2123728" y="4389886"/>
            <a:ext cx="6852938" cy="288033"/>
            <a:chOff x="2699792" y="1901246"/>
            <a:chExt cx="6852938" cy="576063"/>
          </a:xfrm>
        </p:grpSpPr>
        <p:sp>
          <p:nvSpPr>
            <p:cNvPr id="35" name="직사각형 34"/>
            <p:cNvSpPr/>
            <p:nvPr/>
          </p:nvSpPr>
          <p:spPr>
            <a:xfrm>
              <a:off x="5508104" y="1901246"/>
              <a:ext cx="4044626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699792" y="2189277"/>
              <a:ext cx="2664296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123728" y="5252044"/>
            <a:ext cx="6696744" cy="288033"/>
            <a:chOff x="2699792" y="1901246"/>
            <a:chExt cx="6696744" cy="576063"/>
          </a:xfrm>
        </p:grpSpPr>
        <p:sp>
          <p:nvSpPr>
            <p:cNvPr id="38" name="직사각형 37"/>
            <p:cNvSpPr/>
            <p:nvPr/>
          </p:nvSpPr>
          <p:spPr>
            <a:xfrm>
              <a:off x="5508104" y="1901246"/>
              <a:ext cx="38884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Package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탐색 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2123728" y="5692477"/>
            <a:ext cx="7020272" cy="288033"/>
            <a:chOff x="2699792" y="1901246"/>
            <a:chExt cx="7020272" cy="576063"/>
          </a:xfrm>
        </p:grpSpPr>
        <p:sp>
          <p:nvSpPr>
            <p:cNvPr id="41" name="직사각형 40"/>
            <p:cNvSpPr/>
            <p:nvPr/>
          </p:nvSpPr>
          <p:spPr>
            <a:xfrm>
              <a:off x="5508104" y="1901246"/>
              <a:ext cx="4211960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판 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cd </a:t>
              </a:r>
              <a:r>
                <a:rPr lang="ko-KR" altLang="en-US" sz="2400" b="1" dirty="0" smtClean="0">
                  <a:solidFill>
                    <a:schemeClr val="tx1"/>
                  </a:solidFill>
                </a:rPr>
                <a:t>명령어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2699792" y="2189278"/>
              <a:ext cx="2664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5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TURTLEBOT3 Burger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roslaunch</a:t>
            </a:r>
            <a:r>
              <a:rPr lang="en-US" altLang="ko-KR" sz="2400" dirty="0" smtClean="0"/>
              <a:t> </a:t>
            </a:r>
            <a:r>
              <a:rPr lang="en-US" altLang="ko-KR" sz="2400" i="1" dirty="0" smtClean="0"/>
              <a:t>turtlebot3_bringup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turtlebot3_robot.launch</a:t>
            </a:r>
          </a:p>
        </p:txBody>
      </p:sp>
    </p:spTree>
    <p:extLst>
      <p:ext uri="{BB962C8B-B14F-4D97-AF65-F5344CB8AC3E}">
        <p14:creationId xmlns:p14="http://schemas.microsoft.com/office/powerpoint/2010/main" val="1919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 smtClean="0"/>
              <a:t>명령어 체험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Laptop </a:t>
            </a:r>
            <a:r>
              <a:rPr lang="ko-KR" altLang="en-US" sz="2400" dirty="0" smtClean="0"/>
              <a:t>에서 이하를 실행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src</a:t>
            </a:r>
            <a:endParaRPr lang="en-US" altLang="ko-KR" sz="2400" dirty="0" smtClean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</a:t>
            </a:r>
            <a:r>
              <a:rPr lang="en-US" altLang="ko-KR" sz="2400" dirty="0" smtClean="0">
                <a:hlinkClick r:id="rId2"/>
              </a:rPr>
              <a:t>https://github.com/ROBOTIS-GIT/turtlebot3.git</a:t>
            </a:r>
            <a:endParaRPr lang="en-US" altLang="ko-KR" sz="2400" dirty="0" smtClean="0"/>
          </a:p>
          <a:p>
            <a:r>
              <a:rPr lang="en-US" altLang="ko-KR" sz="2400" dirty="0" smtClean="0"/>
              <a:t>$ cd ~/</a:t>
            </a:r>
            <a:r>
              <a:rPr lang="en-US" altLang="ko-KR" sz="2400" dirty="0" err="1" smtClean="0"/>
              <a:t>catkin_ws</a:t>
            </a:r>
            <a:r>
              <a:rPr lang="en-US" altLang="ko-KR" sz="2400" dirty="0" smtClean="0"/>
              <a:t> &amp;&amp; </a:t>
            </a:r>
            <a:r>
              <a:rPr lang="en-US" altLang="ko-KR" sz="2400" dirty="0" err="1" smtClean="0"/>
              <a:t>catkin_make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진행자를 따라서 </a:t>
            </a:r>
            <a:r>
              <a:rPr lang="en-US" altLang="ko-KR" sz="2400" dirty="0" smtClean="0"/>
              <a:t>IP</a:t>
            </a:r>
            <a:r>
              <a:rPr lang="ko-KR" altLang="en-US" sz="2400" dirty="0" smtClean="0"/>
              <a:t>설정 후 이하를 실행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rospack</a:t>
            </a:r>
            <a:r>
              <a:rPr lang="en-US" altLang="ko-KR" sz="2400" dirty="0" smtClean="0"/>
              <a:t> profile</a:t>
            </a:r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 smtClean="0"/>
              <a:t>teleop_twist_keyboard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/>
              <a:t>teleop_twist_keyboard.py</a:t>
            </a:r>
          </a:p>
        </p:txBody>
      </p:sp>
    </p:spTree>
    <p:extLst>
      <p:ext uri="{BB962C8B-B14F-4D97-AF65-F5344CB8AC3E}">
        <p14:creationId xmlns:p14="http://schemas.microsoft.com/office/powerpoint/2010/main" val="23310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686800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방금 킨 키보드 </a:t>
            </a:r>
            <a:r>
              <a:rPr lang="en-US" altLang="ko-KR" sz="2400" dirty="0" smtClean="0"/>
              <a:t>Node</a:t>
            </a:r>
          </a:p>
          <a:p>
            <a:endParaRPr lang="en-US" altLang="ko-KR" sz="2400" dirty="0"/>
          </a:p>
          <a:p>
            <a:r>
              <a:rPr lang="en-US" altLang="ko-KR" sz="2400" dirty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teleop_twist_keyboard</a:t>
            </a:r>
            <a:r>
              <a:rPr lang="en-US" altLang="ko-KR" sz="2400" dirty="0"/>
              <a:t> </a:t>
            </a:r>
            <a:r>
              <a:rPr lang="en-US" altLang="ko-KR" sz="2400" b="1" dirty="0"/>
              <a:t>teleop_twist_keyboard.py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아까 거북이 조종했던 키보드 </a:t>
            </a:r>
            <a:r>
              <a:rPr lang="en-US" altLang="ko-KR" sz="2400" dirty="0" smtClean="0"/>
              <a:t>Node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$ </a:t>
            </a:r>
            <a:r>
              <a:rPr lang="en-US" altLang="ko-KR" sz="2400" dirty="0" err="1"/>
              <a:t>rosrun</a:t>
            </a:r>
            <a:r>
              <a:rPr lang="en-US" altLang="ko-KR" sz="2400" dirty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73074" y="5589240"/>
            <a:ext cx="834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사실 </a:t>
            </a:r>
            <a:r>
              <a:rPr lang="en-US" altLang="ko-KR" sz="2400" dirty="0"/>
              <a:t>99% </a:t>
            </a:r>
            <a:r>
              <a:rPr lang="ko-KR" altLang="en-US" sz="2400" b="1" dirty="0"/>
              <a:t>동일한 소스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 smtClean="0"/>
              <a:t>즉 </a:t>
            </a:r>
            <a:r>
              <a:rPr lang="en-US" altLang="ko-KR" sz="2400" dirty="0" smtClean="0"/>
              <a:t>1</a:t>
            </a:r>
            <a:r>
              <a:rPr lang="en-US" altLang="ko-KR" sz="2400" dirty="0"/>
              <a:t>% </a:t>
            </a:r>
            <a:r>
              <a:rPr lang="ko-KR" altLang="en-US" sz="2400" dirty="0" smtClean="0"/>
              <a:t>만 바꾸면 </a:t>
            </a:r>
            <a:r>
              <a:rPr lang="ko-KR" altLang="en-US" sz="2400" b="1" dirty="0" smtClean="0"/>
              <a:t>똑같이 쓸 수 있다</a:t>
            </a:r>
            <a:r>
              <a:rPr lang="ko-KR" altLang="en-US" sz="2400" dirty="0" smtClean="0"/>
              <a:t>는 말씀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뭐가 </a:t>
            </a:r>
            <a:r>
              <a:rPr lang="ko-KR" altLang="en-US" sz="2400" dirty="0"/>
              <a:t>다를까요</a:t>
            </a:r>
            <a:r>
              <a:rPr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04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0675" y="1561570"/>
            <a:ext cx="7347669" cy="2385008"/>
            <a:chOff x="320675" y="1561569"/>
            <a:chExt cx="8837955" cy="286874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55348" y="3505645"/>
              <a:ext cx="2203282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teleop_twist_keyboard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25102" y="3566220"/>
              <a:ext cx="1860303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accent2"/>
                  </a:solidFill>
                </a:rPr>
                <a:t>터틀봇</a:t>
              </a:r>
              <a:r>
                <a:rPr lang="en-US" altLang="ko-KR" sz="1400" b="1" dirty="0" smtClean="0">
                  <a:solidFill>
                    <a:schemeClr val="accent2"/>
                  </a:solidFill>
                </a:rPr>
                <a:t>3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20695" y="2426065"/>
                <a:ext cx="1855102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3760115" y="3017609"/>
                <a:ext cx="598180" cy="393204"/>
                <a:chOff x="2627784" y="3553725"/>
                <a:chExt cx="598180" cy="393204"/>
              </a:xfrm>
            </p:grpSpPr>
            <p:sp>
              <p:nvSpPr>
                <p:cNvPr id="17" name="왼쪽 중괄호 16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43808" y="3553725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16" name="자유형 15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4258043" y="3325528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945678" y="2780928"/>
                <a:ext cx="2493686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25" name="자유형 24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2891648"/>
                <a:ext cx="598180" cy="519165"/>
                <a:chOff x="2627784" y="3427764"/>
                <a:chExt cx="598180" cy="519165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427764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자유형 50"/>
            <p:cNvSpPr/>
            <p:nvPr/>
          </p:nvSpPr>
          <p:spPr>
            <a:xfrm>
              <a:off x="5736566" y="2746361"/>
              <a:ext cx="1086928" cy="984689"/>
            </a:xfrm>
            <a:custGeom>
              <a:avLst/>
              <a:gdLst>
                <a:gd name="connsiteX0" fmla="*/ 0 w 1086928"/>
                <a:gd name="connsiteY0" fmla="*/ 0 h 2410258"/>
                <a:gd name="connsiteX1" fmla="*/ 319177 w 1086928"/>
                <a:gd name="connsiteY1" fmla="*/ 2027207 h 2410258"/>
                <a:gd name="connsiteX2" fmla="*/ 1086928 w 1086928"/>
                <a:gd name="connsiteY2" fmla="*/ 2406770 h 241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6928" h="2410258">
                  <a:moveTo>
                    <a:pt x="0" y="0"/>
                  </a:moveTo>
                  <a:cubicBezTo>
                    <a:pt x="69011" y="813039"/>
                    <a:pt x="138022" y="1626079"/>
                    <a:pt x="319177" y="2027207"/>
                  </a:cubicBezTo>
                  <a:cubicBezTo>
                    <a:pt x="500332" y="2428335"/>
                    <a:pt x="793630" y="2417552"/>
                    <a:pt x="1086928" y="240677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42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눈치 체셨나요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0675" y="3177830"/>
            <a:ext cx="2454496" cy="723860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직사각형 9"/>
          <p:cNvSpPr/>
          <p:nvPr/>
        </p:nvSpPr>
        <p:spPr>
          <a:xfrm>
            <a:off x="342489" y="3177830"/>
            <a:ext cx="2445314" cy="71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accent2"/>
                </a:solidFill>
              </a:rPr>
              <a:t>teleop_twist_keyboard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7841" y="1561570"/>
            <a:ext cx="2517605" cy="1945233"/>
            <a:chOff x="3252158" y="2426065"/>
            <a:chExt cx="3028236" cy="2339774"/>
          </a:xfrm>
        </p:grpSpPr>
        <p:sp>
          <p:nvSpPr>
            <p:cNvPr id="13" name="직사각형 12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09971" y="2426065"/>
              <a:ext cx="2259335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turtle1/</a:t>
              </a:r>
              <a:r>
                <a:rPr lang="en-US" altLang="ko-KR" sz="1400" b="1" dirty="0" err="1" smtClean="0">
                  <a:solidFill>
                    <a:schemeClr val="tx1"/>
                  </a:solidFill>
                </a:rPr>
                <a:t>cmd_vel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”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760115" y="3017609"/>
              <a:ext cx="598180" cy="393204"/>
              <a:chOff x="2627784" y="3553725"/>
              <a:chExt cx="598180" cy="393204"/>
            </a:xfrm>
          </p:grpSpPr>
          <p:sp>
            <p:nvSpPr>
              <p:cNvPr id="17" name="왼쪽 중괄호 1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843808" y="3553725"/>
                <a:ext cx="382156" cy="37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/>
                  <a:t>…</a:t>
                </a:r>
                <a:endParaRPr lang="ko-KR" altLang="en-US" sz="1400" dirty="0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>
              <a:off x="3252158" y="3717033"/>
              <a:ext cx="983412" cy="1048806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61283" y="1561570"/>
            <a:ext cx="2253429" cy="985009"/>
            <a:chOff x="3860027" y="2780928"/>
            <a:chExt cx="2710479" cy="1184793"/>
          </a:xfrm>
        </p:grpSpPr>
        <p:sp>
          <p:nvSpPr>
            <p:cNvPr id="20" name="직사각형 1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45678" y="2780928"/>
              <a:ext cx="2493686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geometry_msgs.msg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0675" y="4144491"/>
            <a:ext cx="7385117" cy="2371486"/>
            <a:chOff x="320675" y="1561569"/>
            <a:chExt cx="8882996" cy="28524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0675" y="3505646"/>
              <a:ext cx="2952328" cy="870677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955348" y="3505645"/>
              <a:ext cx="2203280" cy="908405"/>
            </a:xfrm>
            <a:prstGeom prst="roundRect">
              <a:avLst>
                <a:gd name="adj" fmla="val 4351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6913" y="3505646"/>
              <a:ext cx="2941283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turtle_teleop_key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10304" y="3508936"/>
              <a:ext cx="2293367" cy="8640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accent2"/>
                  </a:solidFill>
                </a:rPr>
                <a:t>t</a:t>
              </a:r>
              <a:r>
                <a:rPr lang="en-US" altLang="ko-KR" sz="1400" b="1" dirty="0" err="1" smtClean="0">
                  <a:solidFill>
                    <a:schemeClr val="accent2"/>
                  </a:solidFill>
                </a:rPr>
                <a:t>urtlesim_node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252158" y="1561569"/>
              <a:ext cx="3028236" cy="2339774"/>
              <a:chOff x="3252158" y="2426065"/>
              <a:chExt cx="3028236" cy="233977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3616099" y="2818770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818396" y="2426065"/>
                <a:ext cx="2259699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“/turtle1/</a:t>
                </a:r>
                <a:r>
                  <a:rPr lang="en-US" altLang="ko-KR" sz="1400" b="1" dirty="0" err="1" smtClean="0">
                    <a:solidFill>
                      <a:schemeClr val="tx1"/>
                    </a:solidFill>
                  </a:rPr>
                  <a:t>cmd_vel</a:t>
                </a:r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”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760115" y="3018815"/>
                <a:ext cx="598180" cy="391998"/>
                <a:chOff x="2627784" y="3554931"/>
                <a:chExt cx="598180" cy="391998"/>
              </a:xfrm>
            </p:grpSpPr>
            <p:sp>
              <p:nvSpPr>
                <p:cNvPr id="60" name="왼쪽 중괄호 59"/>
                <p:cNvSpPr/>
                <p:nvPr/>
              </p:nvSpPr>
              <p:spPr>
                <a:xfrm>
                  <a:off x="2627784" y="3554931"/>
                  <a:ext cx="216023" cy="391998"/>
                </a:xfrm>
                <a:prstGeom prst="lef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843808" y="3565828"/>
                  <a:ext cx="382156" cy="370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…</a:t>
                  </a:r>
                  <a:endParaRPr lang="ko-KR" altLang="en-US" sz="1400" dirty="0"/>
                </a:p>
              </p:txBody>
            </p:sp>
          </p:grpSp>
          <p:sp>
            <p:nvSpPr>
              <p:cNvPr id="59" name="자유형 58"/>
              <p:cNvSpPr/>
              <p:nvPr/>
            </p:nvSpPr>
            <p:spPr>
              <a:xfrm>
                <a:off x="3252158" y="3717033"/>
                <a:ext cx="983412" cy="1048806"/>
              </a:xfrm>
              <a:custGeom>
                <a:avLst/>
                <a:gdLst>
                  <a:gd name="connsiteX0" fmla="*/ 0 w 983412"/>
                  <a:gd name="connsiteY0" fmla="*/ 2881223 h 2881666"/>
                  <a:gd name="connsiteX1" fmla="*/ 621102 w 983412"/>
                  <a:gd name="connsiteY1" fmla="*/ 2406770 h 2881666"/>
                  <a:gd name="connsiteX2" fmla="*/ 983412 w 983412"/>
                  <a:gd name="connsiteY2" fmla="*/ 0 h 288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3412" h="2881666">
                    <a:moveTo>
                      <a:pt x="0" y="2881223"/>
                    </a:moveTo>
                    <a:cubicBezTo>
                      <a:pt x="228600" y="2884098"/>
                      <a:pt x="457200" y="2886974"/>
                      <a:pt x="621102" y="2406770"/>
                    </a:cubicBezTo>
                    <a:cubicBezTo>
                      <a:pt x="785004" y="1926566"/>
                      <a:pt x="884208" y="963283"/>
                      <a:pt x="983412" y="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610084" y="1561569"/>
              <a:ext cx="2710479" cy="1184793"/>
              <a:chOff x="3860027" y="2780928"/>
              <a:chExt cx="2710479" cy="1184793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4258043" y="3346532"/>
                <a:ext cx="2312463" cy="446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b="1" dirty="0" smtClean="0">
                    <a:solidFill>
                      <a:schemeClr val="tx1"/>
                    </a:solidFill>
                  </a:rPr>
                  <a:t>…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945678" y="2780928"/>
                <a:ext cx="2408035" cy="2127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geometry_msgs.msg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860027" y="3173633"/>
                <a:ext cx="2664295" cy="7920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62" name="왼쪽 중괄호 61"/>
          <p:cNvSpPr/>
          <p:nvPr/>
        </p:nvSpPr>
        <p:spPr>
          <a:xfrm>
            <a:off x="2304252" y="2059476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왼쪽 중괄호 62"/>
          <p:cNvSpPr/>
          <p:nvPr/>
        </p:nvSpPr>
        <p:spPr>
          <a:xfrm>
            <a:off x="2304252" y="4637289"/>
            <a:ext cx="179597" cy="32589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275446" y="2634850"/>
            <a:ext cx="1168762" cy="30188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12160" y="344002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터틀봇</a:t>
            </a:r>
            <a:r>
              <a:rPr lang="en-US" altLang="ko-KR" dirty="0" smtClean="0"/>
              <a:t>3</a:t>
            </a:r>
            <a:r>
              <a:rPr lang="ko-KR" altLang="en-US" dirty="0" smtClean="0"/>
              <a:t>를 움직이던 아이가</a:t>
            </a:r>
            <a:endParaRPr lang="en-US" altLang="ko-KR" dirty="0" smtClean="0"/>
          </a:p>
          <a:p>
            <a:r>
              <a:rPr lang="ko-KR" altLang="en-US" dirty="0" smtClean="0"/>
              <a:t>그림 속의 거북이도</a:t>
            </a:r>
            <a:endParaRPr lang="en-US" altLang="ko-KR" dirty="0" smtClean="0"/>
          </a:p>
          <a:p>
            <a:r>
              <a:rPr lang="ko-KR" altLang="en-US" dirty="0" smtClean="0"/>
              <a:t>조종할 수 있게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49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2952328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/>
              <a:t>1</a:t>
            </a:r>
            <a:r>
              <a:rPr lang="en-US" altLang="ko-KR" dirty="0" smtClean="0"/>
              <a:t>/4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2941283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52158" y="2426065"/>
            <a:ext cx="3028236" cy="3388580"/>
            <a:chOff x="3252158" y="2426065"/>
            <a:chExt cx="3028236" cy="3388580"/>
          </a:xfrm>
        </p:grpSpPr>
        <p:sp>
          <p:nvSpPr>
            <p:cNvPr id="42" name="직사각형 41"/>
            <p:cNvSpPr/>
            <p:nvPr/>
          </p:nvSpPr>
          <p:spPr>
            <a:xfrm>
              <a:off x="3616099" y="2818770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020695" y="2426065"/>
              <a:ext cx="185510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“/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k_v_vel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”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760115" y="2891648"/>
              <a:ext cx="958534" cy="646331"/>
              <a:chOff x="2627784" y="3427764"/>
              <a:chExt cx="958534" cy="646331"/>
            </a:xfrm>
          </p:grpSpPr>
          <p:sp>
            <p:nvSpPr>
              <p:cNvPr id="37" name="왼쪽 중괄호 36"/>
              <p:cNvSpPr/>
              <p:nvPr/>
            </p:nvSpPr>
            <p:spPr>
              <a:xfrm>
                <a:off x="2627784" y="3554931"/>
                <a:ext cx="216023" cy="391998"/>
              </a:xfrm>
              <a:prstGeom prst="lef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843807" y="3427764"/>
                <a:ext cx="7425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1.012</a:t>
                </a:r>
              </a:p>
              <a:p>
                <a:r>
                  <a:rPr lang="en-US" altLang="ko-KR" dirty="0" smtClean="0"/>
                  <a:t>2.451</a:t>
                </a:r>
                <a:endParaRPr lang="ko-KR" altLang="en-US" dirty="0"/>
              </a:p>
            </p:txBody>
          </p:sp>
        </p:grpSp>
        <p:sp>
          <p:nvSpPr>
            <p:cNvPr id="11" name="자유형 10"/>
            <p:cNvSpPr/>
            <p:nvPr/>
          </p:nvSpPr>
          <p:spPr>
            <a:xfrm>
              <a:off x="3252158" y="3717032"/>
              <a:ext cx="983412" cy="2097613"/>
            </a:xfrm>
            <a:custGeom>
              <a:avLst/>
              <a:gdLst>
                <a:gd name="connsiteX0" fmla="*/ 0 w 983412"/>
                <a:gd name="connsiteY0" fmla="*/ 2881223 h 2881666"/>
                <a:gd name="connsiteX1" fmla="*/ 621102 w 983412"/>
                <a:gd name="connsiteY1" fmla="*/ 2406770 h 2881666"/>
                <a:gd name="connsiteX2" fmla="*/ 983412 w 983412"/>
                <a:gd name="connsiteY2" fmla="*/ 0 h 288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3412" h="2881666">
                  <a:moveTo>
                    <a:pt x="0" y="2881223"/>
                  </a:moveTo>
                  <a:cubicBezTo>
                    <a:pt x="228600" y="2884098"/>
                    <a:pt x="457200" y="2886974"/>
                    <a:pt x="621102" y="2406770"/>
                  </a:cubicBezTo>
                  <a:cubicBezTo>
                    <a:pt x="785004" y="1926566"/>
                    <a:pt x="884208" y="963283"/>
                    <a:pt x="983412" y="0"/>
                  </a:cubicBezTo>
                </a:path>
              </a:pathLst>
            </a:custGeom>
            <a:noFill/>
            <a:ln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0084" y="2426065"/>
            <a:ext cx="2710479" cy="1184793"/>
            <a:chOff x="3860027" y="2780928"/>
            <a:chExt cx="2710479" cy="1184793"/>
          </a:xfrm>
        </p:grpSpPr>
        <p:sp>
          <p:nvSpPr>
            <p:cNvPr id="30" name="직사각형 29"/>
            <p:cNvSpPr/>
            <p:nvPr/>
          </p:nvSpPr>
          <p:spPr>
            <a:xfrm>
              <a:off x="4258043" y="3325528"/>
              <a:ext cx="2312463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dirty="0" smtClean="0">
                  <a:solidFill>
                    <a:schemeClr val="tx1"/>
                  </a:solidFill>
                </a:rPr>
                <a:t>float32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왼쪽 중괄호 31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58043" y="2780928"/>
              <a:ext cx="1691692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VelMsg.msg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860027" y="3173633"/>
              <a:ext cx="2664295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5736566" y="3717985"/>
            <a:ext cx="1086928" cy="2096660"/>
          </a:xfrm>
          <a:custGeom>
            <a:avLst/>
            <a:gdLst>
              <a:gd name="connsiteX0" fmla="*/ 0 w 1086928"/>
              <a:gd name="connsiteY0" fmla="*/ 0 h 2410258"/>
              <a:gd name="connsiteX1" fmla="*/ 319177 w 1086928"/>
              <a:gd name="connsiteY1" fmla="*/ 2027207 h 2410258"/>
              <a:gd name="connsiteX2" fmla="*/ 1086928 w 1086928"/>
              <a:gd name="connsiteY2" fmla="*/ 2406770 h 241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928" h="2410258">
                <a:moveTo>
                  <a:pt x="0" y="0"/>
                </a:moveTo>
                <a:cubicBezTo>
                  <a:pt x="69011" y="813039"/>
                  <a:pt x="138022" y="1626079"/>
                  <a:pt x="319177" y="2027207"/>
                </a:cubicBezTo>
                <a:cubicBezTo>
                  <a:pt x="500332" y="2428335"/>
                  <a:pt x="793630" y="2417552"/>
                  <a:pt x="1086928" y="240677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545269" y="1329050"/>
            <a:ext cx="5618865" cy="940001"/>
            <a:chOff x="1942425" y="1700808"/>
            <a:chExt cx="5618865" cy="940001"/>
          </a:xfrm>
        </p:grpSpPr>
        <p:sp>
          <p:nvSpPr>
            <p:cNvPr id="51" name="직사각형 50"/>
            <p:cNvSpPr/>
            <p:nvPr/>
          </p:nvSpPr>
          <p:spPr>
            <a:xfrm>
              <a:off x="1942425" y="1700808"/>
              <a:ext cx="3070829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Message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3314557" y="2280768"/>
              <a:ext cx="0" cy="360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4817028" y="1700808"/>
              <a:ext cx="274426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ROS Topic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6189159" y="2244764"/>
              <a:ext cx="9012" cy="396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387978" y="5661248"/>
            <a:ext cx="3182528" cy="1093839"/>
            <a:chOff x="3387978" y="5661248"/>
            <a:chExt cx="3182528" cy="1093839"/>
          </a:xfrm>
        </p:grpSpPr>
        <p:sp>
          <p:nvSpPr>
            <p:cNvPr id="35" name="직사각형 34"/>
            <p:cNvSpPr/>
            <p:nvPr/>
          </p:nvSpPr>
          <p:spPr>
            <a:xfrm>
              <a:off x="3387978" y="6179024"/>
              <a:ext cx="1359932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Publish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 flipV="1">
              <a:off x="3860141" y="5787261"/>
              <a:ext cx="207803" cy="391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4920075" y="6179023"/>
              <a:ext cx="1650431" cy="576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Subscribe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5875797" y="5661248"/>
              <a:ext cx="208371" cy="517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532315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Why ROS?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BMW Automated Driving @ </a:t>
            </a:r>
            <a:r>
              <a:rPr lang="en-US" altLang="ko-KR" dirty="0" err="1" smtClean="0"/>
              <a:t>ROSCon</a:t>
            </a:r>
            <a:r>
              <a:rPr lang="en-US" altLang="ko-KR" dirty="0" smtClean="0"/>
              <a:t> 2015</a:t>
            </a:r>
          </a:p>
        </p:txBody>
      </p:sp>
      <p:pic>
        <p:nvPicPr>
          <p:cNvPr id="1026" name="Picture 2" descr="vimeo ros bmw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511481" cy="4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쉬는 타임 및 질문 타임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8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SLAM &amp; Navigation?</a:t>
            </a:r>
            <a:endParaRPr lang="ko-KR" altLang="en-US" dirty="0"/>
          </a:p>
        </p:txBody>
      </p:sp>
      <p:sp>
        <p:nvSpPr>
          <p:cNvPr id="140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686800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3600" dirty="0" smtClean="0"/>
          </a:p>
          <a:p>
            <a:pPr marL="0" indent="0" algn="ctr">
              <a:buNone/>
            </a:pPr>
            <a:r>
              <a:rPr lang="en-US" altLang="ko-KR" sz="3600" dirty="0" smtClean="0">
                <a:hlinkClick r:id="rId2" action="ppaction://hlinkfile"/>
              </a:rPr>
              <a:t>turtlebot3.robotis.com/</a:t>
            </a:r>
            <a:r>
              <a:rPr lang="en-US" altLang="ko-KR" sz="3600" dirty="0" err="1" smtClean="0">
                <a:hlinkClick r:id="rId2" action="ppaction://hlinkfile"/>
              </a:rPr>
              <a:t>en</a:t>
            </a:r>
            <a:r>
              <a:rPr lang="en-US" altLang="ko-KR" sz="3600" dirty="0" smtClean="0">
                <a:hlinkClick r:id="rId2" action="ppaction://hlinkfile"/>
              </a:rPr>
              <a:t>/latest</a:t>
            </a:r>
            <a:r>
              <a:rPr lang="en-US" altLang="ko-KR" sz="3600" dirty="0">
                <a:hlinkClick r:id="rId2" action="ppaction://hlinkfile"/>
              </a:rPr>
              <a:t>/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819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단톡방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대여장에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참석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표시 후 대여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8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다음주 필요한 것들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72366" y="1917316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우분투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16.04 </a:t>
            </a:r>
            <a:r>
              <a:rPr lang="ko-KR" altLang="en-US" sz="2400" b="1" dirty="0" smtClean="0"/>
              <a:t>가 설치된 노트북</a:t>
            </a:r>
            <a:endParaRPr lang="ko-KR" altLang="en-US" sz="2400" b="1" dirty="0"/>
          </a:p>
        </p:txBody>
      </p:sp>
      <p:pic>
        <p:nvPicPr>
          <p:cNvPr id="3" name="Picture 2" descr="노트북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13738" r="42219" b="5794"/>
          <a:stretch/>
        </p:blipFill>
        <p:spPr bwMode="auto">
          <a:xfrm>
            <a:off x="1187624" y="1614684"/>
            <a:ext cx="1707545" cy="10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S  책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3" t="5756" r="13959" b="3989"/>
          <a:stretch/>
        </p:blipFill>
        <p:spPr bwMode="auto">
          <a:xfrm>
            <a:off x="1532633" y="3227784"/>
            <a:ext cx="10175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2366" y="3825043"/>
            <a:ext cx="3387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ROS </a:t>
            </a:r>
            <a:r>
              <a:rPr lang="ko-KR" altLang="en-US" sz="2400" b="1" dirty="0" smtClean="0"/>
              <a:t>에 관한 기본 지식</a:t>
            </a:r>
            <a:endParaRPr lang="en-US" altLang="ko-KR" sz="2400" b="1" dirty="0" smtClean="0"/>
          </a:p>
        </p:txBody>
      </p:sp>
      <p:pic>
        <p:nvPicPr>
          <p:cNvPr id="1030" name="Picture 6" descr="https://dwa5x7aod66zk.cloudfront.net/assets/pack/logo-github-fe55a081ff239877f791f5882f9c3cddc371653c88d9b06f504ea10f453996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18900" r="15796" b="16976"/>
          <a:stretch/>
        </p:blipFill>
        <p:spPr bwMode="auto">
          <a:xfrm>
            <a:off x="1161198" y="5390576"/>
            <a:ext cx="1954058" cy="6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372365" y="5465135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GITHUB </a:t>
            </a:r>
            <a:r>
              <a:rPr lang="ko-KR" altLang="en-US" sz="2400" b="1" dirty="0" smtClean="0"/>
              <a:t>계정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2654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0675" y="5589240"/>
            <a:ext cx="1783487" cy="870677"/>
          </a:xfrm>
          <a:prstGeom prst="roundRect">
            <a:avLst>
              <a:gd name="adj" fmla="val 4054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저번 강의 요약 </a:t>
            </a:r>
            <a:r>
              <a:rPr lang="en-US" altLang="ko-KR" dirty="0" smtClean="0"/>
              <a:t>2/4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555776" y="6021288"/>
            <a:ext cx="4104456" cy="0"/>
          </a:xfrm>
          <a:prstGeom prst="straightConnector1">
            <a:avLst/>
          </a:prstGeom>
          <a:ln w="57150">
            <a:solidFill>
              <a:schemeClr val="accent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955348" y="5589239"/>
            <a:ext cx="1779666" cy="908405"/>
          </a:xfrm>
          <a:prstGeom prst="roundRect">
            <a:avLst>
              <a:gd name="adj" fmla="val 4351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46913" y="5589240"/>
            <a:ext cx="1776815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key_to_vel.cpp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25101" y="5592530"/>
            <a:ext cx="1440160" cy="864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2"/>
                </a:solidFill>
              </a:rPr>
              <a:t>viewer.py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5057810"/>
            <a:ext cx="2717875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000" b="1" dirty="0" err="1" smtClean="0">
                <a:solidFill>
                  <a:schemeClr val="tx1"/>
                </a:solidFill>
              </a:rPr>
              <a:t>key_to_vel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35794" y="5057810"/>
            <a:ext cx="2218774" cy="43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“viewer” Node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14499" y="3144178"/>
            <a:ext cx="2952327" cy="1715254"/>
            <a:chOff x="3707905" y="2780928"/>
            <a:chExt cx="2952327" cy="1715254"/>
          </a:xfrm>
        </p:grpSpPr>
        <p:sp>
          <p:nvSpPr>
            <p:cNvPr id="27" name="직사각형 26"/>
            <p:cNvSpPr/>
            <p:nvPr/>
          </p:nvSpPr>
          <p:spPr>
            <a:xfrm>
              <a:off x="4258044" y="3325528"/>
              <a:ext cx="2402188" cy="4462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vel_linear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r>
                <a:rPr lang="en-US" altLang="ko-KR" b="1" dirty="0" smtClean="0">
                  <a:solidFill>
                    <a:schemeClr val="tx1"/>
                  </a:solidFill>
                </a:rPr>
                <a:t>float32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vel_angular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945676" y="3352675"/>
              <a:ext cx="216023" cy="39199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1990" y="2780928"/>
              <a:ext cx="1375504" cy="2127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 smtClean="0">
                  <a:solidFill>
                    <a:schemeClr val="tx1"/>
                  </a:solidFill>
                </a:rPr>
                <a:t>V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elSrv.srv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07905" y="3165452"/>
              <a:ext cx="2880319" cy="1330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764638" y="4391809"/>
            <a:ext cx="2402188" cy="446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bool </a:t>
            </a:r>
            <a:r>
              <a:rPr lang="en-US" altLang="ko-KR" b="1" dirty="0" err="1" smtClean="0">
                <a:solidFill>
                  <a:schemeClr val="tx1"/>
                </a:solidFill>
              </a:rPr>
              <a:t>is_vel_received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52270" y="4355376"/>
            <a:ext cx="245406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 설명선 25"/>
          <p:cNvSpPr/>
          <p:nvPr/>
        </p:nvSpPr>
        <p:spPr>
          <a:xfrm>
            <a:off x="6280030" y="1512159"/>
            <a:ext cx="2555776" cy="1106605"/>
          </a:xfrm>
          <a:prstGeom prst="wedgeRectCallout">
            <a:avLst>
              <a:gd name="adj1" fmla="val -61275"/>
              <a:gd name="adj2" fmla="val 1075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단</a:t>
            </a:r>
            <a:r>
              <a:rPr lang="en-US" altLang="ko-KR" dirty="0" smtClean="0">
                <a:solidFill>
                  <a:schemeClr val="tx1"/>
                </a:solidFill>
              </a:rPr>
              <a:t>, 1</a:t>
            </a:r>
            <a:r>
              <a:rPr lang="ko-KR" altLang="en-US" dirty="0" smtClean="0">
                <a:solidFill>
                  <a:schemeClr val="tx1"/>
                </a:solidFill>
              </a:rPr>
              <a:t>회 송수신 후 소멸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3082" y="5489856"/>
            <a:ext cx="1652438" cy="212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“/</a:t>
            </a:r>
            <a:r>
              <a:rPr lang="en-US" altLang="ko-KR" b="1" dirty="0" err="1" smtClean="0">
                <a:solidFill>
                  <a:schemeClr val="tx1"/>
                </a:solidFill>
              </a:rPr>
              <a:t>k_v_vel_srv</a:t>
            </a:r>
            <a:r>
              <a:rPr lang="en-US" altLang="ko-KR" b="1" dirty="0" smtClean="0">
                <a:solidFill>
                  <a:schemeClr val="tx1"/>
                </a:solidFill>
              </a:rPr>
              <a:t>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7778" y="2286071"/>
            <a:ext cx="2744262" cy="576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ROS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Service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69909" y="2830027"/>
            <a:ext cx="1372131" cy="5989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3/4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73075" y="2604662"/>
            <a:ext cx="4469399" cy="3070786"/>
            <a:chOff x="4476959" y="2604662"/>
            <a:chExt cx="4469399" cy="307078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76959" y="3356992"/>
              <a:ext cx="3887728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/>
                  </a:solidFill>
                </a:rPr>
                <a:t>receive_camera_img.cpp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4618404" y="4869160"/>
              <a:ext cx="505305" cy="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476959" y="3933056"/>
              <a:ext cx="3489196" cy="435338"/>
            </a:xfrm>
            <a:prstGeom prst="roundRect">
              <a:avLst>
                <a:gd name="adj" fmla="val 4054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c</a:t>
              </a:r>
              <a:r>
                <a:rPr lang="en-US" altLang="ko-KR" b="1" dirty="0" smtClean="0">
                  <a:solidFill>
                    <a:schemeClr val="accent2"/>
                  </a:solidFill>
                </a:rPr>
                <a:t>ompresser.cpp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4739997" y="5157192"/>
              <a:ext cx="0" cy="518256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76959" y="2604662"/>
              <a:ext cx="3233449" cy="369332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tx2"/>
                  </a:solidFill>
                </a:rPr>
                <a:t>remote_camera_proc.launch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59144" y="4684494"/>
              <a:ext cx="1356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image_raw</a:t>
              </a:r>
              <a:endParaRPr lang="ko-KR" altLang="en-US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144" y="5231654"/>
              <a:ext cx="2270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compressed_image</a:t>
              </a:r>
              <a:endParaRPr lang="ko-KR" alt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562646" y="4972526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i</a:t>
              </a:r>
              <a:r>
                <a:rPr lang="en-US" altLang="ko-KR" b="1" dirty="0" smtClean="0"/>
                <a:t>mage.msg</a:t>
              </a:r>
              <a:endParaRPr lang="ko-KR" altLang="en-US" b="1" dirty="0"/>
            </a:p>
          </p:txBody>
        </p:sp>
        <p:sp>
          <p:nvSpPr>
            <p:cNvPr id="10" name="오른쪽 중괄호 9"/>
            <p:cNvSpPr/>
            <p:nvPr/>
          </p:nvSpPr>
          <p:spPr>
            <a:xfrm>
              <a:off x="7342702" y="4797152"/>
              <a:ext cx="258144" cy="72008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3229" r="2839" b="6526"/>
          <a:stretch/>
        </p:blipFill>
        <p:spPr bwMode="auto">
          <a:xfrm>
            <a:off x="5724128" y="2855217"/>
            <a:ext cx="2476500" cy="21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347801" y="5231654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img_proc_remote</a:t>
            </a:r>
            <a:r>
              <a:rPr lang="en-US" altLang="ko-KR" b="1" dirty="0" smtClean="0"/>
              <a:t>” package</a:t>
            </a:r>
            <a:endParaRPr lang="ko-KR" altLang="en-US" b="1" dirty="0"/>
          </a:p>
        </p:txBody>
      </p:sp>
      <p:grpSp>
        <p:nvGrpSpPr>
          <p:cNvPr id="84" name="그룹 83"/>
          <p:cNvGrpSpPr/>
          <p:nvPr/>
        </p:nvGrpSpPr>
        <p:grpSpPr>
          <a:xfrm>
            <a:off x="5904372" y="5816670"/>
            <a:ext cx="2116012" cy="840002"/>
            <a:chOff x="1950222" y="2594327"/>
            <a:chExt cx="2116012" cy="840002"/>
          </a:xfrm>
        </p:grpSpPr>
        <p:sp>
          <p:nvSpPr>
            <p:cNvPr id="85" name="직사각형 84"/>
            <p:cNvSpPr/>
            <p:nvPr/>
          </p:nvSpPr>
          <p:spPr>
            <a:xfrm>
              <a:off x="1950222" y="3067709"/>
              <a:ext cx="2116012" cy="36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ROS Package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3017820" y="2594327"/>
              <a:ext cx="0" cy="3960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사각형 설명선 2"/>
          <p:cNvSpPr/>
          <p:nvPr/>
        </p:nvSpPr>
        <p:spPr>
          <a:xfrm>
            <a:off x="168275" y="2348880"/>
            <a:ext cx="4979789" cy="3665812"/>
          </a:xfrm>
          <a:prstGeom prst="wedgeRoundRectCallout">
            <a:avLst>
              <a:gd name="adj1" fmla="val 62304"/>
              <a:gd name="adj2" fmla="val -21082"/>
              <a:gd name="adj3" fmla="val 166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저번 강의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4/4</a:t>
            </a:r>
            <a:endParaRPr lang="ko-KR" altLang="en-US" dirty="0"/>
          </a:p>
        </p:txBody>
      </p:sp>
      <p:sp>
        <p:nvSpPr>
          <p:cNvPr id="5" name="AutoShape 4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운영체제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378868"/>
            <a:ext cx="8229600" cy="4525963"/>
          </a:xfrm>
        </p:spPr>
        <p:txBody>
          <a:bodyPr>
            <a:noAutofit/>
          </a:bodyPr>
          <a:lstStyle/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oscore</a:t>
            </a:r>
            <a:endParaRPr lang="en-US" altLang="ko-KR" sz="2400" b="1" dirty="0" smtClean="0"/>
          </a:p>
          <a:p>
            <a:r>
              <a:rPr lang="en-US" altLang="ko-KR" sz="2400" b="1" dirty="0" err="1"/>
              <a:t>r</a:t>
            </a:r>
            <a:r>
              <a:rPr lang="en-US" altLang="ko-KR" sz="2400" b="1" dirty="0" err="1" smtClean="0"/>
              <a:t>osrun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roslaunch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en-US" altLang="ko-KR" sz="2400" b="1" dirty="0" err="1" smtClean="0"/>
              <a:t>rosnode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rostopic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rosservice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rosmsg</a:t>
            </a:r>
            <a:endParaRPr lang="en-US" altLang="ko-KR" sz="2400" b="1" dirty="0" smtClean="0"/>
          </a:p>
          <a:p>
            <a:endParaRPr lang="en-US" altLang="ko-KR" sz="2400" b="1" dirty="0" smtClean="0"/>
          </a:p>
          <a:p>
            <a:r>
              <a:rPr lang="en-US" altLang="ko-KR" sz="2400" b="1" dirty="0" err="1" smtClean="0"/>
              <a:t>rospack</a:t>
            </a:r>
            <a:endParaRPr lang="en-US" altLang="ko-KR" sz="2400" b="1" dirty="0" smtClean="0"/>
          </a:p>
          <a:p>
            <a:r>
              <a:rPr lang="en-US" altLang="ko-KR" sz="2400" b="1" dirty="0" err="1" smtClean="0"/>
              <a:t>roscd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…</a:t>
            </a:r>
          </a:p>
          <a:p>
            <a:endParaRPr lang="en-US" altLang="ko-KR" sz="24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987824" y="1461613"/>
            <a:ext cx="3288034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Core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7824" y="193712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87824" y="239700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Launch </a:t>
            </a:r>
            <a:r>
              <a:rPr lang="ko-KR" altLang="en-US" sz="2400" dirty="0" smtClean="0">
                <a:solidFill>
                  <a:schemeClr val="tx1"/>
                </a:solidFill>
              </a:rPr>
              <a:t>가동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7824" y="3249164"/>
            <a:ext cx="360040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Node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7824" y="3724671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Topic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87824" y="4165104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Service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87824" y="4574680"/>
            <a:ext cx="4044626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Message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824" y="5436838"/>
            <a:ext cx="3888432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Package </a:t>
            </a:r>
            <a:r>
              <a:rPr lang="ko-KR" altLang="en-US" sz="2400" dirty="0" smtClean="0">
                <a:solidFill>
                  <a:schemeClr val="tx1"/>
                </a:solidFill>
              </a:rPr>
              <a:t>탐색 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987824" y="5877271"/>
            <a:ext cx="4211960" cy="2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ROS </a:t>
            </a:r>
            <a:r>
              <a:rPr lang="ko-KR" altLang="en-US" sz="2400" dirty="0" smtClean="0">
                <a:solidFill>
                  <a:schemeClr val="tx1"/>
                </a:solidFill>
              </a:rPr>
              <a:t>판 </a:t>
            </a:r>
            <a:r>
              <a:rPr lang="en-US" altLang="ko-KR" sz="2400" dirty="0" smtClean="0">
                <a:solidFill>
                  <a:schemeClr val="tx1"/>
                </a:solidFill>
              </a:rPr>
              <a:t>cd </a:t>
            </a:r>
            <a:r>
              <a:rPr lang="ko-KR" altLang="en-US" sz="2400" dirty="0" smtClean="0">
                <a:solidFill>
                  <a:schemeClr val="tx1"/>
                </a:solidFill>
              </a:rPr>
              <a:t>명령어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ROS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제작 체험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2404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[1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roscore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[2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turtlesim_node</a:t>
            </a:r>
            <a:endParaRPr lang="en-US" altLang="ko-KR" sz="2400" b="1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[3</a:t>
            </a:r>
            <a:r>
              <a:rPr lang="ko-KR" altLang="en-US" sz="2400" dirty="0" smtClean="0"/>
              <a:t>번 </a:t>
            </a:r>
            <a:r>
              <a:rPr lang="en-US" altLang="ko-KR" sz="2400" dirty="0" smtClean="0"/>
              <a:t>terminal] $ </a:t>
            </a:r>
            <a:r>
              <a:rPr lang="en-US" altLang="ko-KR" sz="2400" dirty="0" err="1" smtClean="0"/>
              <a:t>rosrun</a:t>
            </a:r>
            <a:r>
              <a:rPr lang="en-US" altLang="ko-KR" sz="2400" dirty="0" smtClean="0"/>
              <a:t> </a:t>
            </a:r>
            <a:r>
              <a:rPr lang="en-US" altLang="ko-KR" sz="2400" i="1" dirty="0" err="1"/>
              <a:t>turtlesim</a:t>
            </a:r>
            <a:r>
              <a:rPr lang="en-US" altLang="ko-KR" sz="2400" dirty="0"/>
              <a:t> </a:t>
            </a:r>
            <a:r>
              <a:rPr lang="en-US" altLang="ko-KR" sz="2400" b="1" dirty="0" err="1" smtClean="0"/>
              <a:t>turtle_teleop_key</a:t>
            </a:r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6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6732240" y="638132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갖고 노는 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652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막무가내 실행하기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827584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코드 어떻게 짜야 할까요</a:t>
            </a:r>
            <a:r>
              <a:rPr lang="en-US" altLang="ko-KR" sz="5400" dirty="0" smtClean="0"/>
              <a:t>?</a:t>
            </a:r>
            <a:endParaRPr lang="ko-KR" altLang="en-US" sz="5400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763688" y="1466656"/>
            <a:ext cx="5616624" cy="2305188"/>
            <a:chOff x="905468" y="1767434"/>
            <a:chExt cx="7410948" cy="3041619"/>
          </a:xfrm>
        </p:grpSpPr>
        <p:pic>
          <p:nvPicPr>
            <p:cNvPr id="37" name="Picture 2" descr="turtle ros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767434"/>
              <a:ext cx="2880320" cy="3041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방향키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468" y="2203658"/>
              <a:ext cx="3160379" cy="216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화살표 연결선 38"/>
            <p:cNvCxnSpPr/>
            <p:nvPr/>
          </p:nvCxnSpPr>
          <p:spPr>
            <a:xfrm>
              <a:off x="4211960" y="3288242"/>
              <a:ext cx="100811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8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1460</Words>
  <Application>Microsoft Office PowerPoint</Application>
  <PresentationFormat>화면 슬라이드 쇼(4:3)</PresentationFormat>
  <Paragraphs>444</Paragraphs>
  <Slides>45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PowerPoint 프레젠테이션</vt:lpstr>
      <vt:lpstr>TB3 자율주행 1기 일정</vt:lpstr>
      <vt:lpstr>오늘의 순서</vt:lpstr>
      <vt:lpstr>저번 강의 요약 1/4</vt:lpstr>
      <vt:lpstr>저번 강의 요약 2/4</vt:lpstr>
      <vt:lpstr>저번 강의 요약 3/4</vt:lpstr>
      <vt:lpstr>저번 강의 요약 4/4</vt:lpstr>
      <vt:lpstr>ROS Package 제작 체험</vt:lpstr>
      <vt:lpstr>ROS 막무가내 실행하기</vt:lpstr>
      <vt:lpstr>ROS Node</vt:lpstr>
      <vt:lpstr>ROS Node</vt:lpstr>
      <vt:lpstr>ROS Message &amp; ROS Topic</vt:lpstr>
      <vt:lpstr>ROS Message &amp; ROS Topic</vt:lpstr>
      <vt:lpstr>ROS Message &amp; ROS Topic</vt:lpstr>
      <vt:lpstr>전체적인 관리는 누가 하나?</vt:lpstr>
      <vt:lpstr>전체적인 관리는 누가 하나?</vt:lpstr>
      <vt:lpstr>ROSCORE 여기서 보셨지요?</vt:lpstr>
      <vt:lpstr>실제 ROS Node 의 소스 코드</vt:lpstr>
      <vt:lpstr>실제 ROS Node 의 소스 코드</vt:lpstr>
      <vt:lpstr>실제 ROS Node 의 소스 코드</vt:lpstr>
      <vt:lpstr>언어의 장벽?</vt:lpstr>
      <vt:lpstr>언어의 장벽?</vt:lpstr>
      <vt:lpstr>여기까지의 요약</vt:lpstr>
      <vt:lpstr>ROS Topic 의 한계</vt:lpstr>
      <vt:lpstr>Topic 과 Service 의 사용처</vt:lpstr>
      <vt:lpstr>라인트레이서 Node 구조</vt:lpstr>
      <vt:lpstr>이거 일일이 다 노드 실행?</vt:lpstr>
      <vt:lpstr>이거 일일이 다 노드 실행?</vt:lpstr>
      <vt:lpstr>같이 실행할 수 있는 Node 묶음</vt:lpstr>
      <vt:lpstr>다 만들었으니 넷상에 올리자</vt:lpstr>
      <vt:lpstr>아까 요 장면</vt:lpstr>
      <vt:lpstr>아까 요 장면</vt:lpstr>
      <vt:lpstr>쉬는 타임 및 질문 타임</vt:lpstr>
      <vt:lpstr>ROS 명령어 list</vt:lpstr>
      <vt:lpstr>ROS 명령어 체험</vt:lpstr>
      <vt:lpstr>ROS 명령어 체험</vt:lpstr>
      <vt:lpstr>눈치 체셨나요?</vt:lpstr>
      <vt:lpstr>눈치 체셨나요?</vt:lpstr>
      <vt:lpstr>눈치 체셨나요?</vt:lpstr>
      <vt:lpstr>Why ROS?</vt:lpstr>
      <vt:lpstr>쉬는 타임 및 질문 타임</vt:lpstr>
      <vt:lpstr>SLAM &amp; Navigation?</vt:lpstr>
      <vt:lpstr>마무리</vt:lpstr>
      <vt:lpstr>다음주 필요한 것들</vt:lpstr>
      <vt:lpstr>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Nakasian</dc:creator>
  <cp:lastModifiedBy>Nakasian</cp:lastModifiedBy>
  <cp:revision>167</cp:revision>
  <dcterms:created xsi:type="dcterms:W3CDTF">2017-03-04T12:08:10Z</dcterms:created>
  <dcterms:modified xsi:type="dcterms:W3CDTF">2017-04-16T07:31:52Z</dcterms:modified>
</cp:coreProperties>
</file>